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Lst>
  <p:notesMasterIdLst>
    <p:notesMasterId r:id="rId46"/>
  </p:notesMasterIdLst>
  <p:sldIdLst>
    <p:sldId id="257" r:id="rId3"/>
    <p:sldId id="264" r:id="rId4"/>
    <p:sldId id="277" r:id="rId5"/>
    <p:sldId id="331" r:id="rId6"/>
    <p:sldId id="333" r:id="rId7"/>
    <p:sldId id="335" r:id="rId8"/>
    <p:sldId id="337" r:id="rId9"/>
    <p:sldId id="336" r:id="rId10"/>
    <p:sldId id="338" r:id="rId11"/>
    <p:sldId id="339" r:id="rId12"/>
    <p:sldId id="341" r:id="rId13"/>
    <p:sldId id="343" r:id="rId14"/>
    <p:sldId id="340" r:id="rId15"/>
    <p:sldId id="342" r:id="rId16"/>
    <p:sldId id="375" r:id="rId17"/>
    <p:sldId id="344" r:id="rId18"/>
    <p:sldId id="347" r:id="rId19"/>
    <p:sldId id="348" r:id="rId20"/>
    <p:sldId id="374" r:id="rId21"/>
    <p:sldId id="361" r:id="rId22"/>
    <p:sldId id="366" r:id="rId23"/>
    <p:sldId id="367" r:id="rId24"/>
    <p:sldId id="368" r:id="rId25"/>
    <p:sldId id="369" r:id="rId26"/>
    <p:sldId id="379" r:id="rId27"/>
    <p:sldId id="318" r:id="rId28"/>
    <p:sldId id="321" r:id="rId29"/>
    <p:sldId id="362" r:id="rId30"/>
    <p:sldId id="319" r:id="rId31"/>
    <p:sldId id="364" r:id="rId32"/>
    <p:sldId id="382" r:id="rId33"/>
    <p:sldId id="327" r:id="rId34"/>
    <p:sldId id="385" r:id="rId35"/>
    <p:sldId id="345" r:id="rId36"/>
    <p:sldId id="386" r:id="rId37"/>
    <p:sldId id="346" r:id="rId38"/>
    <p:sldId id="360" r:id="rId39"/>
    <p:sldId id="371" r:id="rId40"/>
    <p:sldId id="384" r:id="rId41"/>
    <p:sldId id="378" r:id="rId42"/>
    <p:sldId id="381" r:id="rId43"/>
    <p:sldId id="380" r:id="rId44"/>
    <p:sldId id="26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6D1C"/>
    <a:srgbClr val="7CCBC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44968" autoAdjust="0"/>
  </p:normalViewPr>
  <p:slideViewPr>
    <p:cSldViewPr snapToGrid="0">
      <p:cViewPr varScale="1">
        <p:scale>
          <a:sx n="34" d="100"/>
          <a:sy n="34" d="100"/>
        </p:scale>
        <p:origin x="1634" y="10"/>
      </p:cViewPr>
      <p:guideLst>
        <p:guide orient="horz" pos="2160"/>
        <p:guide pos="3840"/>
      </p:guideLst>
    </p:cSldViewPr>
  </p:slideViewPr>
  <p:outlineViewPr>
    <p:cViewPr>
      <p:scale>
        <a:sx n="33" d="100"/>
        <a:sy n="33" d="100"/>
      </p:scale>
      <p:origin x="0" y="-18227"/>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0DD77D-DA53-4448-BF7E-075FBE2BA3CB}" type="datetimeFigureOut">
              <a:rPr lang="en-US" smtClean="0"/>
              <a:t>3/5/2023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F5264-12DC-43B5-AA50-D12792F0F01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xfrm>
            <a:off x="3884613" y="0"/>
            <a:ext cx="2971800" cy="457200"/>
          </a:xfrm>
          <a:noFill/>
        </p:spPr>
        <p:txBody>
          <a:bodyPr/>
          <a:lstStyle/>
          <a:p>
            <a:fld id="{425A938B-CBC5-4F80-B872-9990892FEE2E}" type="datetime8">
              <a:rPr lang="en-US" sz="1200" smtClean="0">
                <a:latin typeface="Times New Roman" pitchFamily="18" charset="0"/>
              </a:rPr>
              <a:pPr/>
              <a:t>3/5/2023 6:57 PM</a:t>
            </a:fld>
            <a:endParaRPr lang="en-US" sz="1200" dirty="0">
              <a:latin typeface="Times New Roman" pitchFamily="18" charset="0"/>
            </a:endParaRPr>
          </a:p>
        </p:txBody>
      </p:sp>
      <p:sp>
        <p:nvSpPr>
          <p:cNvPr id="1536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dirty="0">
                <a:effectLst/>
                <a:latin typeface="Arial" charset="0"/>
                <a:cs typeface="Arial" charset="0"/>
              </a:rPr>
              <a:t>© 2006 Microsoft Corporation. All rights reserved.</a:t>
            </a:r>
          </a:p>
          <a:p>
            <a:pPr eaLnBrk="0" hangingPunct="0"/>
            <a:r>
              <a:rPr lang="en-US" sz="800" dirty="0">
                <a:effectLst/>
                <a:latin typeface="Arial" charset="0"/>
                <a:cs typeface="Arial" charset="0"/>
              </a:rPr>
              <a:t>This presentation is for informational purposes only. Microsoft makes no warranties, express or implied, in this summary.</a:t>
            </a:r>
            <a:endParaRPr lang="en-US" sz="1200" dirty="0">
              <a:effectLst/>
              <a:latin typeface="Times New Roman" pitchFamily="18" charset="0"/>
              <a:cs typeface="Arial" charset="0"/>
            </a:endParaRPr>
          </a:p>
        </p:txBody>
      </p:sp>
      <p:sp>
        <p:nvSpPr>
          <p:cNvPr id="15364" name="Rectangle 7"/>
          <p:cNvSpPr>
            <a:spLocks noGrp="1" noChangeArrowheads="1"/>
          </p:cNvSpPr>
          <p:nvPr>
            <p:ph type="sldNum" sz="quarter" idx="5"/>
          </p:nvPr>
        </p:nvSpPr>
        <p:spPr>
          <a:xfrm>
            <a:off x="5762625" y="8685213"/>
            <a:ext cx="1093788" cy="457200"/>
          </a:xfrm>
          <a:noFill/>
        </p:spPr>
        <p:txBody>
          <a:bodyPr/>
          <a:lstStyle/>
          <a:p>
            <a:fld id="{1F76D522-BB5C-4A5C-B335-BA0C4D677EE4}" type="slidenum">
              <a:rPr lang="en-US">
                <a:latin typeface="Times New Roman" pitchFamily="18" charset="0"/>
              </a:rPr>
              <a:pPr/>
              <a:t>1</a:t>
            </a:fld>
            <a:endParaRPr lang="en-US" dirty="0">
              <a:latin typeface="Times New Roman" pitchFamily="18" charset="0"/>
            </a:endParaRPr>
          </a:p>
        </p:txBody>
      </p:sp>
      <p:sp>
        <p:nvSpPr>
          <p:cNvPr id="15365" name="Rectangle 4"/>
          <p:cNvSpPr>
            <a:spLocks noGrp="1" noRot="1" noChangeAspect="1" noChangeArrowheads="1" noTextEdit="1"/>
          </p:cNvSpPr>
          <p:nvPr>
            <p:ph type="sldImg"/>
          </p:nvPr>
        </p:nvSpPr>
        <p:spPr>
          <a:xfrm>
            <a:off x="381000" y="685800"/>
            <a:ext cx="6096000" cy="3429000"/>
          </a:xfrm>
          <a:ln/>
        </p:spPr>
      </p:sp>
      <p:sp>
        <p:nvSpPr>
          <p:cNvPr id="15366" name="Rectangle 5"/>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at a unique point in time because we are living with people from 5 different generations!  Why is knowing about generations important to us in stewardship? </a:t>
            </a:r>
            <a:r>
              <a:rPr lang="en-US" sz="1200" kern="1200" dirty="0">
                <a:solidFill>
                  <a:schemeClr val="tx1"/>
                </a:solidFill>
                <a:effectLst/>
                <a:latin typeface="+mn-lt"/>
                <a:ea typeface="+mn-ea"/>
                <a:cs typeface="+mn-cs"/>
              </a:rPr>
              <a:t>Gaining understanding of different generational traits is critical because churches\ need to know how people of certain ages give and through what mode they typically support charities. </a:t>
            </a:r>
            <a:r>
              <a:rPr lang="en-US" dirty="0"/>
              <a:t>Building trust across generations is established and maintained through an understanding of who they are, what they value, and how you communicate your message. It will boost morale, increase productivity, and build confidence. Trust is your greatest asset when it comes to the future of your church.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eaLnBrk="1" hangingPunct="1"/>
            <a:r>
              <a:rPr lang="en-US" dirty="0"/>
              <a:t>Granny 94</a:t>
            </a:r>
          </a:p>
          <a:p>
            <a:pPr eaLnBrk="1" hangingPunct="1"/>
            <a:r>
              <a:rPr lang="en-US" dirty="0"/>
              <a:t>Me 33</a:t>
            </a:r>
          </a:p>
          <a:p>
            <a:pPr eaLnBrk="1" hangingPunct="1"/>
            <a:r>
              <a:rPr lang="en-US" dirty="0"/>
              <a:t>Deborah 44</a:t>
            </a:r>
          </a:p>
          <a:p>
            <a:pPr eaLnBrk="1" hangingPunct="1"/>
            <a:r>
              <a:rPr lang="en-US" dirty="0"/>
              <a:t>Mom 62</a:t>
            </a:r>
          </a:p>
          <a:p>
            <a:pPr eaLnBrk="1" hangingPunct="1"/>
            <a:r>
              <a:rPr lang="en-US" dirty="0"/>
              <a:t>Christian 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Generation Xers find themselves the new “sandwiched” generation. Studies show that Gen Xers, women in particular, do most of the caregiving for children and aging parents. Factor in the fragility of the workplace and marketplace right now, and you have a generation that is growing more skeptical by the day; however, that skeptical outlook started long before the coronavirus.</a:t>
            </a:r>
          </a:p>
          <a:p>
            <a:pPr eaLnBrk="1" hangingPunct="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Generation X’s came of age as latchkey kids, children of divorce; learned how to fend for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Their formative years were shaped by the explosion of, and their subsequent consumption of, the media. On average, Gen Xers watched 23,000 hours of television during their formative years. Unlike the Boomers before them, cable TV and 24-hour news offered constant exposure to scandals and crises. From the AIDS epidemic, political and celebrity scandals, to economic hardships like the dotcom bust, Xers had a front row seat and a peak behind the curtain of institutions that were being seen through a different lens. News came from cable TV pundits rather than Walter Cronkite, and trust in institutions began to erode.</a:t>
            </a:r>
          </a:p>
        </p:txBody>
      </p:sp>
      <p:sp>
        <p:nvSpPr>
          <p:cNvPr id="4" name="Slide Number Placeholder 3"/>
          <p:cNvSpPr>
            <a:spLocks noGrp="1"/>
          </p:cNvSpPr>
          <p:nvPr>
            <p:ph type="sldNum" sz="quarter" idx="10"/>
          </p:nvPr>
        </p:nvSpPr>
        <p:spPr/>
        <p:txBody>
          <a:bodyPr/>
          <a:lstStyle/>
          <a:p>
            <a:fld id="{41CF5264-12DC-43B5-AA50-D12792F0F016}" type="slidenum">
              <a:rPr lang="en-US" smtClean="0"/>
              <a:t>11</a:t>
            </a:fld>
            <a:endParaRPr lang="en-US"/>
          </a:p>
        </p:txBody>
      </p:sp>
    </p:spTree>
    <p:extLst>
      <p:ext uri="{BB962C8B-B14F-4D97-AF65-F5344CB8AC3E}">
        <p14:creationId xmlns:p14="http://schemas.microsoft.com/office/powerpoint/2010/main" val="365624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Gen Xers are very skeptical by nature, often questioning most of what they’re told, even by those in positions of authority (sometimes even more so). Don’t blow smoke, and be honest about difficult situations. Share what you know, admit what you don’t know. (Do we need to cut expenses?). Don’t be grim, but don’t paint a picture that isn’t truthful.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Often have little religious background or coherence – need religious education (Adult Christian Formation, Instructed Eucharists)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12</a:t>
            </a:fld>
            <a:endParaRPr lang="en-US"/>
          </a:p>
        </p:txBody>
      </p:sp>
    </p:spTree>
    <p:extLst>
      <p:ext uri="{BB962C8B-B14F-4D97-AF65-F5344CB8AC3E}">
        <p14:creationId xmlns:p14="http://schemas.microsoft.com/office/powerpoint/2010/main" val="2881717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dt" sz="quarter" idx="1"/>
          </p:nvPr>
        </p:nvSpPr>
        <p:spPr>
          <a:xfrm>
            <a:off x="3884613" y="0"/>
            <a:ext cx="2971800" cy="457200"/>
          </a:xfrm>
          <a:noFill/>
        </p:spPr>
        <p:txBody>
          <a:bodyPr/>
          <a:lstStyle/>
          <a:p>
            <a:fld id="{DB76EC71-368F-47E2-9608-EEF22D5A9D91}" type="datetime8">
              <a:rPr lang="en-US" sz="1200" smtClean="0">
                <a:latin typeface="Times New Roman" pitchFamily="18" charset="0"/>
              </a:rPr>
              <a:pPr/>
              <a:t>3/5/2023 6:57 PM</a:t>
            </a:fld>
            <a:endParaRPr lang="en-US" sz="1200">
              <a:latin typeface="Times New Roman" pitchFamily="18" charset="0"/>
            </a:endParaRPr>
          </a:p>
        </p:txBody>
      </p:sp>
      <p:sp>
        <p:nvSpPr>
          <p:cNvPr id="2048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0484" name="Rectangle 7"/>
          <p:cNvSpPr>
            <a:spLocks noGrp="1" noChangeArrowheads="1"/>
          </p:cNvSpPr>
          <p:nvPr>
            <p:ph type="sldNum" sz="quarter" idx="5"/>
          </p:nvPr>
        </p:nvSpPr>
        <p:spPr>
          <a:xfrm>
            <a:off x="5762625" y="8685213"/>
            <a:ext cx="1093788" cy="457200"/>
          </a:xfrm>
          <a:noFill/>
        </p:spPr>
        <p:txBody>
          <a:bodyPr/>
          <a:lstStyle/>
          <a:p>
            <a:fld id="{27A0D549-C382-4D43-B647-EB64098BF1B2}" type="slidenum">
              <a:rPr lang="en-US">
                <a:latin typeface="Times New Roman" pitchFamily="18" charset="0"/>
              </a:rPr>
              <a:pPr/>
              <a:t>13</a:t>
            </a:fld>
            <a:endParaRPr lang="en-US">
              <a:latin typeface="Times New Roman" pitchFamily="18" charset="0"/>
            </a:endParaRPr>
          </a:p>
        </p:txBody>
      </p:sp>
      <p:sp>
        <p:nvSpPr>
          <p:cNvPr id="20485" name="Rectangle 4"/>
          <p:cNvSpPr>
            <a:spLocks noGrp="1" noRot="1" noChangeAspect="1" noChangeArrowheads="1" noTextEdit="1"/>
          </p:cNvSpPr>
          <p:nvPr>
            <p:ph type="sldImg"/>
          </p:nvPr>
        </p:nvSpPr>
        <p:spPr>
          <a:xfrm>
            <a:off x="381000" y="685800"/>
            <a:ext cx="6096000" cy="3429000"/>
          </a:xfrm>
          <a:ln/>
        </p:spPr>
      </p:sp>
      <p:sp>
        <p:nvSpPr>
          <p:cNvPr id="20486" name="Rectangle 5"/>
          <p:cNvSpPr>
            <a:spLocks noGrp="1" noChangeArrowheads="1"/>
          </p:cNvSpPr>
          <p:nvPr>
            <p:ph type="body" idx="1"/>
          </p:nvPr>
        </p:nvSpPr>
        <p:spPr>
          <a:noFill/>
          <a:ln/>
        </p:spPr>
        <p:txBody>
          <a:bodyPr>
            <a:normAutofit/>
          </a:bodyPr>
          <a:lstStyle/>
          <a:p>
            <a:pPr eaLnBrk="1" hangingPunct="1"/>
            <a:r>
              <a:rPr lang="en-US" dirty="0"/>
              <a:t>Next are the Millennials – also called Generation Y.  The Millennials were born between 1981 and 2000, making them currently between 22 and 41 years old.</a:t>
            </a:r>
          </a:p>
          <a:p>
            <a:pPr eaLnBrk="1" hangingPunct="1"/>
            <a:endParaRPr lang="en-US" dirty="0"/>
          </a:p>
          <a:p>
            <a:pPr eaLnBrk="1" hangingPunct="1"/>
            <a:endParaRPr lang="en-US" dirty="0"/>
          </a:p>
        </p:txBody>
      </p:sp>
    </p:spTree>
    <p:extLst>
      <p:ext uri="{BB962C8B-B14F-4D97-AF65-F5344CB8AC3E}">
        <p14:creationId xmlns:p14="http://schemas.microsoft.com/office/powerpoint/2010/main" val="341904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a:p>
          <a:p>
            <a:pPr fontAlgn="base"/>
            <a:r>
              <a:rPr lang="en-US" sz="1200" kern="1200" dirty="0">
                <a:solidFill>
                  <a:schemeClr val="tx1"/>
                </a:solidFill>
                <a:effectLst/>
                <a:latin typeface="+mn-lt"/>
                <a:ea typeface="+mn-ea"/>
                <a:cs typeface="+mn-cs"/>
              </a:rPr>
              <a:t>The Washington Post made the case that Millennials are America’s “unluckiest generation.” Born in the early 1980s, they came up during a time of tremendous turmoil. From the Columbine school shooting, the September 11th terrorist attacks, and the 2008 recession, the COVID-19 pandemic is certainly not the first time this generation has had to deal with uncertainty. Combined with the fact that Millennials have had to contend with tremendous student loan debt, and you have a generation that does not trust easily.</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Being the first generation to grow up in the age of social media, Millennials have had constant access to information in real-time. They grew accustomed to sharing their thoughts and expressing themselves to a wide audience at an early age. </a:t>
            </a:r>
          </a:p>
          <a:p>
            <a:pPr fontAlgn="base"/>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14</a:t>
            </a:fld>
            <a:endParaRPr lang="en-US"/>
          </a:p>
        </p:txBody>
      </p:sp>
    </p:spTree>
    <p:extLst>
      <p:ext uri="{BB962C8B-B14F-4D97-AF65-F5344CB8AC3E}">
        <p14:creationId xmlns:p14="http://schemas.microsoft.com/office/powerpoint/2010/main" val="3838807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a:p>
          <a:p>
            <a:pPr fontAlgn="base"/>
            <a:r>
              <a:rPr lang="en-US" sz="1200" kern="1200" dirty="0">
                <a:solidFill>
                  <a:schemeClr val="tx1"/>
                </a:solidFill>
                <a:effectLst/>
                <a:latin typeface="+mn-lt"/>
                <a:ea typeface="+mn-ea"/>
                <a:cs typeface="+mn-cs"/>
              </a:rPr>
              <a:t>Add to that</a:t>
            </a:r>
            <a:r>
              <a:rPr lang="en-US" sz="1200" b="1" kern="1200" dirty="0">
                <a:solidFill>
                  <a:schemeClr val="tx1"/>
                </a:solidFill>
                <a:effectLst/>
                <a:latin typeface="+mn-lt"/>
                <a:ea typeface="+mn-ea"/>
                <a:cs typeface="+mn-cs"/>
              </a:rPr>
              <a:t>, the Columbine tragedy inspired a change in our educational system, adding guidance counselors to schools across the country to help foster collaborative classroom interactions. Millennials were then able to participate in authentic, open dialogue with teachers, parents, and other authority figures from a young age. </a:t>
            </a:r>
          </a:p>
          <a:p>
            <a:pPr fontAlgn="base"/>
            <a:endParaRPr lang="en-US"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Now that they’re fully grown and in the workforce, this has created a new precedent for how leaders are expected to communicate with this generation. </a:t>
            </a:r>
            <a:r>
              <a:rPr lang="en-US" sz="1200" kern="1200" dirty="0">
                <a:solidFill>
                  <a:schemeClr val="tx1"/>
                </a:solidFill>
                <a:effectLst/>
                <a:latin typeface="+mn-lt"/>
                <a:ea typeface="+mn-ea"/>
                <a:cs typeface="+mn-cs"/>
              </a:rPr>
              <a:t>The days of “I say ‘jump,’ you say ‘how high?’” are far behind us. Millennials expect more; they want a “why?”</a:t>
            </a:r>
          </a:p>
          <a:p>
            <a:pPr fontAlgn="base"/>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15</a:t>
            </a:fld>
            <a:endParaRPr lang="en-US"/>
          </a:p>
        </p:txBody>
      </p:sp>
    </p:spTree>
    <p:extLst>
      <p:ext uri="{BB962C8B-B14F-4D97-AF65-F5344CB8AC3E}">
        <p14:creationId xmlns:p14="http://schemas.microsoft.com/office/powerpoint/2010/main" val="367512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Millennials expect more, they want a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religious obligations seriously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Desire order, hierarchy, tradition – They don’t want praise bands, they want ancient Celtic Services, </a:t>
            </a:r>
            <a:r>
              <a:rPr lang="en-US" dirty="0" err="1"/>
              <a:t>Taize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Strong sense of responsibility, right and wrong</a:t>
            </a:r>
          </a:p>
          <a:p>
            <a:endParaRPr lang="en-US" dirty="0"/>
          </a:p>
          <a:p>
            <a:r>
              <a:rPr lang="en-US" dirty="0"/>
              <a:t>Yearning for calm inner world</a:t>
            </a:r>
          </a:p>
          <a:p>
            <a:endParaRPr lang="en-US" dirty="0"/>
          </a:p>
          <a:p>
            <a:r>
              <a:rPr lang="en-US" sz="1200" kern="1200" dirty="0">
                <a:solidFill>
                  <a:schemeClr val="tx1"/>
                </a:solidFill>
                <a:effectLst/>
                <a:latin typeface="+mn-lt"/>
                <a:ea typeface="+mn-ea"/>
                <a:cs typeface="+mn-cs"/>
              </a:rPr>
              <a:t>Millennials put their trust in organizations who create channels for open, authentic, collaborative conversations—not lectures and memos about new policies and procedures. </a:t>
            </a:r>
          </a:p>
          <a:p>
            <a:endParaRPr lang="en-US" dirty="0"/>
          </a:p>
          <a:p>
            <a:endParaRPr lang="en-US" dirty="0"/>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Fun fact: More professional Millennials have an MBA than have no higher education at 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16</a:t>
            </a:fld>
            <a:endParaRPr lang="en-US"/>
          </a:p>
        </p:txBody>
      </p:sp>
    </p:spTree>
    <p:extLst>
      <p:ext uri="{BB962C8B-B14F-4D97-AF65-F5344CB8AC3E}">
        <p14:creationId xmlns:p14="http://schemas.microsoft.com/office/powerpoint/2010/main" val="2615319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dt" sz="quarter" idx="1"/>
          </p:nvPr>
        </p:nvSpPr>
        <p:spPr>
          <a:xfrm>
            <a:off x="3884613" y="0"/>
            <a:ext cx="2971800" cy="457200"/>
          </a:xfrm>
          <a:noFill/>
        </p:spPr>
        <p:txBody>
          <a:bodyPr/>
          <a:lstStyle/>
          <a:p>
            <a:fld id="{DB76EC71-368F-47E2-9608-EEF22D5A9D91}" type="datetime8">
              <a:rPr lang="en-US" sz="1200" smtClean="0">
                <a:latin typeface="Times New Roman" pitchFamily="18" charset="0"/>
              </a:rPr>
              <a:pPr/>
              <a:t>3/5/2023 6:57 PM</a:t>
            </a:fld>
            <a:endParaRPr lang="en-US" sz="1200">
              <a:latin typeface="Times New Roman" pitchFamily="18" charset="0"/>
            </a:endParaRPr>
          </a:p>
        </p:txBody>
      </p:sp>
      <p:sp>
        <p:nvSpPr>
          <p:cNvPr id="2048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0484" name="Rectangle 7"/>
          <p:cNvSpPr>
            <a:spLocks noGrp="1" noChangeArrowheads="1"/>
          </p:cNvSpPr>
          <p:nvPr>
            <p:ph type="sldNum" sz="quarter" idx="5"/>
          </p:nvPr>
        </p:nvSpPr>
        <p:spPr>
          <a:xfrm>
            <a:off x="5762625" y="8685213"/>
            <a:ext cx="1093788" cy="457200"/>
          </a:xfrm>
          <a:noFill/>
        </p:spPr>
        <p:txBody>
          <a:bodyPr/>
          <a:lstStyle/>
          <a:p>
            <a:fld id="{27A0D549-C382-4D43-B647-EB64098BF1B2}" type="slidenum">
              <a:rPr lang="en-US">
                <a:latin typeface="Times New Roman" pitchFamily="18" charset="0"/>
              </a:rPr>
              <a:pPr/>
              <a:t>17</a:t>
            </a:fld>
            <a:endParaRPr lang="en-US">
              <a:latin typeface="Times New Roman" pitchFamily="18" charset="0"/>
            </a:endParaRPr>
          </a:p>
        </p:txBody>
      </p:sp>
      <p:sp>
        <p:nvSpPr>
          <p:cNvPr id="20485" name="Rectangle 4"/>
          <p:cNvSpPr>
            <a:spLocks noGrp="1" noRot="1" noChangeAspect="1" noChangeArrowheads="1" noTextEdit="1"/>
          </p:cNvSpPr>
          <p:nvPr>
            <p:ph type="sldImg"/>
          </p:nvPr>
        </p:nvSpPr>
        <p:spPr>
          <a:xfrm>
            <a:off x="381000" y="685800"/>
            <a:ext cx="6096000" cy="3429000"/>
          </a:xfrm>
          <a:ln/>
        </p:spPr>
      </p:sp>
      <p:sp>
        <p:nvSpPr>
          <p:cNvPr id="20486" name="Rectangle 5"/>
          <p:cNvSpPr>
            <a:spLocks noGrp="1" noChangeArrowheads="1"/>
          </p:cNvSpPr>
          <p:nvPr>
            <p:ph type="body" idx="1"/>
          </p:nvPr>
        </p:nvSpPr>
        <p:spPr>
          <a:noFill/>
          <a:ln/>
        </p:spPr>
        <p:txBody>
          <a:bodyPr>
            <a:normAutofit/>
          </a:bodyPr>
          <a:lstStyle/>
          <a:p>
            <a:pPr eaLnBrk="1" hangingPunct="1"/>
            <a:r>
              <a:rPr lang="en-US" dirty="0"/>
              <a:t>The last generation is </a:t>
            </a:r>
            <a:r>
              <a:rPr lang="en-US" baseline="0" dirty="0"/>
              <a:t>Generation Z.  Generation Z includes those who are currently infants up to 21 years old. </a:t>
            </a:r>
          </a:p>
          <a:p>
            <a:pPr eaLnBrk="1" hangingPunct="1"/>
            <a:endParaRPr lang="en-US" baseline="0" dirty="0"/>
          </a:p>
          <a:p>
            <a:pPr fontAlgn="base"/>
            <a:r>
              <a:rPr lang="en-US" sz="1200" kern="1200" dirty="0">
                <a:solidFill>
                  <a:schemeClr val="tx1"/>
                </a:solidFill>
                <a:effectLst/>
                <a:latin typeface="+mn-lt"/>
                <a:ea typeface="+mn-ea"/>
                <a:cs typeface="+mn-cs"/>
              </a:rPr>
              <a:t>Gen Z’s formative years were significantly different from Millennials. They have never known a world without Google. They never experienced dial-up internet. They have no memories of 9/11 or Columbine. Their formative years were, however, shaped primarily by tragedy. The War on Terror, gun violence, global warming, recession, and disease were experienced long before this generation set foot in the workplace.</a:t>
            </a:r>
          </a:p>
          <a:p>
            <a:pPr fontAlgn="base"/>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86925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kern="1200" dirty="0">
                <a:solidFill>
                  <a:schemeClr val="tx1"/>
                </a:solidFill>
                <a:effectLst/>
                <a:latin typeface="+mn-lt"/>
                <a:ea typeface="+mn-ea"/>
                <a:cs typeface="+mn-cs"/>
              </a:rPr>
              <a:t>Not surprisingly, Gen Z has reported high levels of stress and anxiety at a very young age. In fact, the American Psychological Association found that 91% of Gen Z said they had felt physical or emotional symptoms, such as depression or anxiety, associated with stress. Now, in the infancy of their careers, this global pandemic will no doubt feed into that.</a:t>
            </a:r>
          </a:p>
          <a:p>
            <a:pPr fontAlgn="base"/>
            <a:endParaRPr lang="en-U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Providing Gen Z with the tools and resources to manage stress and support their mental health is your best approach for establishing and maintaining their trust right now. </a:t>
            </a:r>
            <a:r>
              <a:rPr lang="en-US" sz="1200" kern="1200" dirty="0">
                <a:solidFill>
                  <a:schemeClr val="tx1"/>
                </a:solidFill>
                <a:effectLst/>
                <a:latin typeface="+mn-lt"/>
                <a:ea typeface="+mn-ea"/>
                <a:cs typeface="+mn-cs"/>
              </a:rPr>
              <a:t>That trust is best cultivated when organizations demonstrate they value people as much as profit.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Generation Z is highly motivated to support philanthropic causes. They see it as an important part of their identity! Like their Millennial counterparts, they are motivated by having relationships with the leaders and volunteers.</a:t>
            </a: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Generation Z is interested in social causes plus data driven resulting in a better world. </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18</a:t>
            </a:fld>
            <a:endParaRPr lang="en-US"/>
          </a:p>
        </p:txBody>
      </p:sp>
    </p:spTree>
    <p:extLst>
      <p:ext uri="{BB962C8B-B14F-4D97-AF65-F5344CB8AC3E}">
        <p14:creationId xmlns:p14="http://schemas.microsoft.com/office/powerpoint/2010/main" val="3131330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Generation Z is passionate about supporting nonprofits, but that doesn’t mean they’re passionate about giving to one specific organization. They’re more concerned with causes! </a:t>
            </a:r>
            <a:r>
              <a:rPr lang="en-US" sz="1200" b="1" i="0" kern="1200" dirty="0">
                <a:solidFill>
                  <a:schemeClr val="tx1"/>
                </a:solidFill>
                <a:effectLst/>
                <a:latin typeface="+mn-lt"/>
                <a:ea typeface="+mn-ea"/>
                <a:cs typeface="+mn-cs"/>
              </a:rPr>
              <a:t>They are much more concerned about and interested in a cause than an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r>
              <a:rPr lang="en-US" b="1" dirty="0"/>
              <a:t>Average </a:t>
            </a:r>
            <a:r>
              <a:rPr lang="en-US" b="1" dirty="0" err="1"/>
              <a:t>GenZ-er</a:t>
            </a:r>
            <a:r>
              <a:rPr lang="en-US" b="1" dirty="0"/>
              <a:t> received their first cellphone at 10 years old, so they are very computer savvy and they are willing and able to use their computer to research the topics and organizations that interest and inspire them. When they’re trying to decide if they want to make a gift, they’ll be inspired to give by news outlets and other media reports about impact.</a:t>
            </a:r>
          </a:p>
          <a:p>
            <a:endParaRPr lang="en-US" b="1" dirty="0"/>
          </a:p>
          <a:p>
            <a:r>
              <a:rPr lang="en-US" b="1" dirty="0"/>
              <a:t>But be careful, they’re very aware of marketing tactics and can sniff out insincerity without trying. (They have highly evolved BS Detectors)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Demographically, Gen Z is </a:t>
            </a:r>
            <a:r>
              <a:rPr lang="en-US" sz="1200" b="1" i="0" kern="1200" dirty="0">
                <a:solidFill>
                  <a:schemeClr val="tx1"/>
                </a:solidFill>
                <a:effectLst/>
                <a:latin typeface="+mn-lt"/>
                <a:ea typeface="+mn-ea"/>
                <a:cs typeface="+mn-cs"/>
              </a:rPr>
              <a:t>predicted </a:t>
            </a:r>
            <a:r>
              <a:rPr lang="en-US" sz="1200" b="0" i="0" kern="1200" dirty="0">
                <a:solidFill>
                  <a:schemeClr val="tx1"/>
                </a:solidFill>
                <a:effectLst/>
                <a:latin typeface="+mn-lt"/>
                <a:ea typeface="+mn-ea"/>
                <a:cs typeface="+mn-cs"/>
              </a:rPr>
              <a:t>to be </a:t>
            </a:r>
            <a:r>
              <a:rPr lang="en-US" sz="1200" b="1" i="0" kern="1200" dirty="0">
                <a:solidFill>
                  <a:schemeClr val="tx1"/>
                </a:solidFill>
                <a:effectLst/>
                <a:latin typeface="+mn-lt"/>
                <a:ea typeface="+mn-ea"/>
                <a:cs typeface="+mn-cs"/>
              </a:rPr>
              <a:t>majority non-white by 2026</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Generation Z may be a young generation, but they’re already making an impression on the nonprofit world. They’re passionate about making a difference in the world, and they’re ready to support the causes that inspire them. They don’t have the spending power enjoyed by the older generations, but they’re already actively involved in donating to nonprofits. </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19</a:t>
            </a:fld>
            <a:endParaRPr lang="en-US"/>
          </a:p>
        </p:txBody>
      </p:sp>
    </p:spTree>
    <p:extLst>
      <p:ext uri="{BB962C8B-B14F-4D97-AF65-F5344CB8AC3E}">
        <p14:creationId xmlns:p14="http://schemas.microsoft.com/office/powerpoint/2010/main" val="1024962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xfrm>
            <a:off x="3884613" y="0"/>
            <a:ext cx="2971800" cy="457200"/>
          </a:xfrm>
          <a:noFill/>
        </p:spPr>
        <p:txBody>
          <a:bodyPr/>
          <a:lstStyle/>
          <a:p>
            <a:fld id="{AA7CF150-64AE-48F9-BAE4-98F9FBBB7DC2}" type="datetime8">
              <a:rPr lang="en-US" sz="1200" smtClean="0">
                <a:latin typeface="Times New Roman" pitchFamily="18" charset="0"/>
              </a:rPr>
              <a:pPr/>
              <a:t>3/5/2023 6:57 PM</a:t>
            </a:fld>
            <a:endParaRPr lang="en-US" sz="1200">
              <a:latin typeface="Times New Roman" pitchFamily="18" charset="0"/>
            </a:endParaRPr>
          </a:p>
        </p:txBody>
      </p:sp>
      <p:sp>
        <p:nvSpPr>
          <p:cNvPr id="21507"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1508" name="Rectangle 7"/>
          <p:cNvSpPr>
            <a:spLocks noGrp="1" noChangeArrowheads="1"/>
          </p:cNvSpPr>
          <p:nvPr>
            <p:ph type="sldNum" sz="quarter" idx="5"/>
          </p:nvPr>
        </p:nvSpPr>
        <p:spPr>
          <a:xfrm>
            <a:off x="5762625" y="8685213"/>
            <a:ext cx="1093788" cy="457200"/>
          </a:xfrm>
          <a:noFill/>
        </p:spPr>
        <p:txBody>
          <a:bodyPr/>
          <a:lstStyle/>
          <a:p>
            <a:fld id="{65B776C7-E383-4FBF-96EF-31EB68012D1B}" type="slidenum">
              <a:rPr lang="en-US">
                <a:latin typeface="Times New Roman" pitchFamily="18" charset="0"/>
              </a:rPr>
              <a:pPr/>
              <a:t>20</a:t>
            </a:fld>
            <a:endParaRPr lang="en-US">
              <a:latin typeface="Times New Roman" pitchFamily="18" charset="0"/>
            </a:endParaRPr>
          </a:p>
        </p:txBody>
      </p:sp>
      <p:sp>
        <p:nvSpPr>
          <p:cNvPr id="21509" name="Rectangle 2"/>
          <p:cNvSpPr>
            <a:spLocks noGrp="1" noRot="1" noChangeAspect="1" noChangeArrowheads="1" noTextEdit="1"/>
          </p:cNvSpPr>
          <p:nvPr>
            <p:ph type="sldImg"/>
          </p:nvPr>
        </p:nvSpPr>
        <p:spPr>
          <a:xfrm>
            <a:off x="381000" y="685800"/>
            <a:ext cx="6096000" cy="3429000"/>
          </a:xfrm>
          <a:ln/>
        </p:spPr>
      </p:sp>
      <p:sp>
        <p:nvSpPr>
          <p:cNvPr id="21510" name="Rectangle 3"/>
          <p:cNvSpPr>
            <a:spLocks noGrp="1" noChangeArrowheads="1"/>
          </p:cNvSpPr>
          <p:nvPr>
            <p:ph type="body" idx="1"/>
          </p:nvPr>
        </p:nvSpPr>
        <p:spPr>
          <a:noFill/>
          <a:ln/>
        </p:spPr>
        <p:txBody>
          <a:bodyPr/>
          <a:lstStyle/>
          <a:p>
            <a:pPr eaLnBrk="1" hangingPunct="1"/>
            <a:r>
              <a:rPr lang="en-US" dirty="0"/>
              <a:t>Now let’s look at how the views of the generations differ. </a:t>
            </a:r>
          </a:p>
        </p:txBody>
      </p:sp>
    </p:spTree>
    <p:extLst>
      <p:ext uri="{BB962C8B-B14F-4D97-AF65-F5344CB8AC3E}">
        <p14:creationId xmlns:p14="http://schemas.microsoft.com/office/powerpoint/2010/main" val="205155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xfrm>
            <a:off x="3884613" y="0"/>
            <a:ext cx="2971800" cy="457200"/>
          </a:xfrm>
          <a:noFill/>
        </p:spPr>
        <p:txBody>
          <a:bodyPr/>
          <a:lstStyle/>
          <a:p>
            <a:fld id="{AA7CF150-64AE-48F9-BAE4-98F9FBBB7DC2}" type="datetime8">
              <a:rPr lang="en-US" sz="1200" smtClean="0">
                <a:latin typeface="Times New Roman" pitchFamily="18" charset="0"/>
              </a:rPr>
              <a:pPr/>
              <a:t>3/5/2023 6:57 PM</a:t>
            </a:fld>
            <a:endParaRPr lang="en-US" sz="1200" dirty="0">
              <a:latin typeface="Times New Roman" pitchFamily="18" charset="0"/>
            </a:endParaRPr>
          </a:p>
        </p:txBody>
      </p:sp>
      <p:sp>
        <p:nvSpPr>
          <p:cNvPr id="21507"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dirty="0">
                <a:effectLst/>
                <a:latin typeface="Arial" charset="0"/>
                <a:cs typeface="Arial" charset="0"/>
              </a:rPr>
              <a:t>© 2006 Microsoft Corporation. All rights reserved.</a:t>
            </a:r>
          </a:p>
          <a:p>
            <a:pPr eaLnBrk="0" hangingPunct="0"/>
            <a:r>
              <a:rPr lang="en-US" sz="800" dirty="0">
                <a:effectLst/>
                <a:latin typeface="Arial" charset="0"/>
                <a:cs typeface="Arial" charset="0"/>
              </a:rPr>
              <a:t>This presentation is for informational purposes only. Microsoft makes no warranties, express or implied, in this summary.</a:t>
            </a:r>
            <a:endParaRPr lang="en-US" sz="1200" dirty="0">
              <a:effectLst/>
              <a:latin typeface="Times New Roman" pitchFamily="18" charset="0"/>
              <a:cs typeface="Arial" charset="0"/>
            </a:endParaRPr>
          </a:p>
        </p:txBody>
      </p:sp>
      <p:sp>
        <p:nvSpPr>
          <p:cNvPr id="21508" name="Rectangle 7"/>
          <p:cNvSpPr>
            <a:spLocks noGrp="1" noChangeArrowheads="1"/>
          </p:cNvSpPr>
          <p:nvPr>
            <p:ph type="sldNum" sz="quarter" idx="5"/>
          </p:nvPr>
        </p:nvSpPr>
        <p:spPr>
          <a:xfrm>
            <a:off x="5762625" y="8685213"/>
            <a:ext cx="1093788" cy="457200"/>
          </a:xfrm>
          <a:noFill/>
        </p:spPr>
        <p:txBody>
          <a:bodyPr/>
          <a:lstStyle/>
          <a:p>
            <a:fld id="{65B776C7-E383-4FBF-96EF-31EB68012D1B}" type="slidenum">
              <a:rPr lang="en-US">
                <a:latin typeface="Times New Roman" pitchFamily="18" charset="0"/>
              </a:rPr>
              <a:pPr/>
              <a:t>2</a:t>
            </a:fld>
            <a:endParaRPr lang="en-US" dirty="0">
              <a:latin typeface="Times New Roman" pitchFamily="18" charset="0"/>
            </a:endParaRPr>
          </a:p>
        </p:txBody>
      </p:sp>
      <p:sp>
        <p:nvSpPr>
          <p:cNvPr id="21509" name="Rectangle 2"/>
          <p:cNvSpPr>
            <a:spLocks noGrp="1" noRot="1" noChangeAspect="1" noChangeArrowheads="1" noTextEdit="1"/>
          </p:cNvSpPr>
          <p:nvPr>
            <p:ph type="sldImg"/>
          </p:nvPr>
        </p:nvSpPr>
        <p:spPr>
          <a:xfrm>
            <a:off x="381000" y="685800"/>
            <a:ext cx="6096000" cy="3429000"/>
          </a:xfrm>
          <a:ln/>
        </p:spPr>
      </p:sp>
      <p:sp>
        <p:nvSpPr>
          <p:cNvPr id="21510"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play generational bingo.  You may only get one block from any one person initialed</a:t>
            </a:r>
            <a:r>
              <a:rPr lang="en-US" baseline="0" dirty="0"/>
              <a:t> off;  five in a row is a bingo.  Get up and get going.</a:t>
            </a:r>
            <a:endParaRPr lang="en-US" dirty="0"/>
          </a:p>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events during formative years</a:t>
            </a:r>
          </a:p>
          <a:p>
            <a:r>
              <a:rPr lang="en-US" dirty="0"/>
              <a:t>     Traditionalist: Aftermath of World Wars, Great Depression</a:t>
            </a:r>
          </a:p>
          <a:p>
            <a:r>
              <a:rPr lang="en-US" dirty="0"/>
              <a:t>     Baby Boomers: Vietnam War, Cold War, Civil Rights Movement</a:t>
            </a:r>
          </a:p>
          <a:p>
            <a:r>
              <a:rPr lang="en-US" dirty="0"/>
              <a:t>     Generation X: End of Cold War, Recession</a:t>
            </a:r>
          </a:p>
          <a:p>
            <a:r>
              <a:rPr lang="en-US" dirty="0"/>
              <a:t>     Millennials:/Gen Y: 1990’s Tech Boom, Y2K, Columbine, 9/11</a:t>
            </a:r>
          </a:p>
          <a:p>
            <a:r>
              <a:rPr lang="en-US" dirty="0"/>
              <a:t>     Generation Z:  Gun violence, War on Terror, Global Warming, Recession</a:t>
            </a:r>
          </a:p>
          <a:p>
            <a:endParaRPr lang="en-US" dirty="0"/>
          </a:p>
          <a:p>
            <a:r>
              <a:rPr lang="en-US" dirty="0"/>
              <a:t>Views toward authority</a:t>
            </a:r>
          </a:p>
          <a:p>
            <a:r>
              <a:rPr lang="en-US" dirty="0"/>
              <a:t>     Traditionalist:   Rules are meant to be followed</a:t>
            </a:r>
          </a:p>
          <a:p>
            <a:r>
              <a:rPr lang="en-US" dirty="0"/>
              <a:t>     Baby Boomers:  Rules are good until they conflict with needs</a:t>
            </a:r>
          </a:p>
          <a:p>
            <a:r>
              <a:rPr lang="en-US" dirty="0"/>
              <a:t>     Generation X:  Rules should serve a purpose </a:t>
            </a:r>
          </a:p>
          <a:p>
            <a:r>
              <a:rPr lang="en-US" dirty="0"/>
              <a:t>     Millennials:/Gen Y:  Rules should make sense</a:t>
            </a:r>
          </a:p>
          <a:p>
            <a:r>
              <a:rPr lang="en-US" dirty="0"/>
              <a:t>     Generation Z:  Rules should be just</a:t>
            </a: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21</a:t>
            </a:fld>
            <a:endParaRPr lang="en-US"/>
          </a:p>
        </p:txBody>
      </p:sp>
    </p:spTree>
    <p:extLst>
      <p:ext uri="{BB962C8B-B14F-4D97-AF65-F5344CB8AC3E}">
        <p14:creationId xmlns:p14="http://schemas.microsoft.com/office/powerpoint/2010/main" val="264855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should lead?</a:t>
            </a:r>
          </a:p>
          <a:p>
            <a:r>
              <a:rPr lang="en-US" dirty="0"/>
              <a:t>     Traditionalist:  The most senior person.</a:t>
            </a:r>
          </a:p>
          <a:p>
            <a:r>
              <a:rPr lang="en-US" dirty="0"/>
              <a:t>     Baby Boomers:  The most accomplished person</a:t>
            </a:r>
          </a:p>
          <a:p>
            <a:r>
              <a:rPr lang="en-US" dirty="0"/>
              <a:t>     Generation X:  The person who can get the job done</a:t>
            </a:r>
          </a:p>
          <a:p>
            <a:r>
              <a:rPr lang="en-US" dirty="0"/>
              <a:t>     Millennials:/Gen Y:  The person who best contributes to the group</a:t>
            </a:r>
          </a:p>
          <a:p>
            <a:r>
              <a:rPr lang="en-US" dirty="0"/>
              <a:t>     Generation Z:  The person who leads by example with integrity and transparency</a:t>
            </a:r>
          </a:p>
          <a:p>
            <a:endParaRPr lang="en-US" dirty="0"/>
          </a:p>
          <a:p>
            <a:endParaRPr lang="en-US" dirty="0"/>
          </a:p>
          <a:p>
            <a:r>
              <a:rPr lang="en-US" dirty="0"/>
              <a:t>Views toward work</a:t>
            </a:r>
          </a:p>
          <a:p>
            <a:r>
              <a:rPr lang="en-US" dirty="0"/>
              <a:t>     Traditionalist:  Work to live</a:t>
            </a:r>
          </a:p>
          <a:p>
            <a:r>
              <a:rPr lang="en-US" dirty="0"/>
              <a:t>     Baby Boomers:  Live to work</a:t>
            </a:r>
          </a:p>
          <a:p>
            <a:r>
              <a:rPr lang="en-US" dirty="0"/>
              <a:t>     Generation X:  Work is a means to an end</a:t>
            </a:r>
          </a:p>
          <a:p>
            <a:r>
              <a:rPr lang="en-US" dirty="0"/>
              <a:t>     Millennials:/Gen Y:  Work provides fulfillment</a:t>
            </a:r>
          </a:p>
          <a:p>
            <a:r>
              <a:rPr lang="en-US" dirty="0"/>
              <a:t>     Generation Z:  Work is meaningful</a:t>
            </a: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22</a:t>
            </a:fld>
            <a:endParaRPr lang="en-US"/>
          </a:p>
        </p:txBody>
      </p:sp>
    </p:spTree>
    <p:extLst>
      <p:ext uri="{BB962C8B-B14F-4D97-AF65-F5344CB8AC3E}">
        <p14:creationId xmlns:p14="http://schemas.microsoft.com/office/powerpoint/2010/main" val="108431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ethic</a:t>
            </a:r>
          </a:p>
          <a:p>
            <a:r>
              <a:rPr lang="en-US" dirty="0"/>
              <a:t>     Traditionalist:  Work hard, pay dues</a:t>
            </a:r>
          </a:p>
          <a:p>
            <a:r>
              <a:rPr lang="en-US" dirty="0"/>
              <a:t>     Baby Boomers:  Career determines identity</a:t>
            </a:r>
          </a:p>
          <a:p>
            <a:r>
              <a:rPr lang="en-US" dirty="0"/>
              <a:t>     Generation X:  Need work/life balance</a:t>
            </a:r>
          </a:p>
          <a:p>
            <a:r>
              <a:rPr lang="en-US" dirty="0"/>
              <a:t>     Millennials:/Gen Y:  Seek to contribute and collaborate</a:t>
            </a:r>
          </a:p>
          <a:p>
            <a:r>
              <a:rPr lang="en-US" dirty="0"/>
              <a:t>     Generation Z:  Seek to change the world and maintain personal wellbeing</a:t>
            </a:r>
          </a:p>
          <a:p>
            <a:endParaRPr lang="en-US" dirty="0"/>
          </a:p>
          <a:p>
            <a:r>
              <a:rPr lang="en-US" dirty="0"/>
              <a:t>Motivating messages</a:t>
            </a:r>
          </a:p>
          <a:p>
            <a:r>
              <a:rPr lang="en-US" dirty="0"/>
              <a:t>     Traditionalist:  I value your experience</a:t>
            </a:r>
          </a:p>
          <a:p>
            <a:r>
              <a:rPr lang="en-US" dirty="0"/>
              <a:t>     Baby Boomers:  I value your accomplishments</a:t>
            </a:r>
          </a:p>
          <a:p>
            <a:r>
              <a:rPr lang="en-US" dirty="0"/>
              <a:t>     Generation X:  Do the job how you want</a:t>
            </a:r>
          </a:p>
          <a:p>
            <a:r>
              <a:rPr lang="en-US" dirty="0"/>
              <a:t>     Millennials:/Gen Y:  You are part of a dynamic team</a:t>
            </a:r>
          </a:p>
          <a:p>
            <a:r>
              <a:rPr lang="en-US" dirty="0"/>
              <a:t>     Generation Z:  You are making a difference</a:t>
            </a: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23</a:t>
            </a:fld>
            <a:endParaRPr lang="en-US"/>
          </a:p>
        </p:txBody>
      </p:sp>
    </p:spTree>
    <p:extLst>
      <p:ext uri="{BB962C8B-B14F-4D97-AF65-F5344CB8AC3E}">
        <p14:creationId xmlns:p14="http://schemas.microsoft.com/office/powerpoint/2010/main" val="319337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Preferences</a:t>
            </a:r>
          </a:p>
          <a:p>
            <a:r>
              <a:rPr lang="en-US" dirty="0"/>
              <a:t>     Traditionalist:  In person</a:t>
            </a:r>
          </a:p>
          <a:p>
            <a:r>
              <a:rPr lang="en-US" dirty="0"/>
              <a:t>     Baby Boomers:  Phone</a:t>
            </a:r>
          </a:p>
          <a:p>
            <a:r>
              <a:rPr lang="en-US" dirty="0"/>
              <a:t>     Generation X:  Email</a:t>
            </a:r>
          </a:p>
          <a:p>
            <a:r>
              <a:rPr lang="en-US" dirty="0"/>
              <a:t>     Millennials:/Gen Y:  Text/social media</a:t>
            </a:r>
          </a:p>
          <a:p>
            <a:r>
              <a:rPr lang="en-US" dirty="0"/>
              <a:t>     Generation Z:  Video calls/text/social media</a:t>
            </a: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24</a:t>
            </a:fld>
            <a:endParaRPr lang="en-US"/>
          </a:p>
        </p:txBody>
      </p:sp>
    </p:spTree>
    <p:extLst>
      <p:ext uri="{BB962C8B-B14F-4D97-AF65-F5344CB8AC3E}">
        <p14:creationId xmlns:p14="http://schemas.microsoft.com/office/powerpoint/2010/main" val="3723366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xfrm>
            <a:off x="3884613" y="0"/>
            <a:ext cx="2971800" cy="457200"/>
          </a:xfrm>
          <a:noFill/>
        </p:spPr>
        <p:txBody>
          <a:bodyPr/>
          <a:lstStyle/>
          <a:p>
            <a:fld id="{AA7CF150-64AE-48F9-BAE4-98F9FBBB7DC2}" type="datetime8">
              <a:rPr lang="en-US" sz="1200" smtClean="0">
                <a:latin typeface="Times New Roman" pitchFamily="18" charset="0"/>
              </a:rPr>
              <a:pPr/>
              <a:t>3/5/2023 6:57 PM</a:t>
            </a:fld>
            <a:endParaRPr lang="en-US" sz="1200">
              <a:latin typeface="Times New Roman" pitchFamily="18" charset="0"/>
            </a:endParaRPr>
          </a:p>
        </p:txBody>
      </p:sp>
      <p:sp>
        <p:nvSpPr>
          <p:cNvPr id="21507"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1508" name="Rectangle 7"/>
          <p:cNvSpPr>
            <a:spLocks noGrp="1" noChangeArrowheads="1"/>
          </p:cNvSpPr>
          <p:nvPr>
            <p:ph type="sldNum" sz="quarter" idx="5"/>
          </p:nvPr>
        </p:nvSpPr>
        <p:spPr>
          <a:xfrm>
            <a:off x="5762625" y="8685213"/>
            <a:ext cx="1093788" cy="457200"/>
          </a:xfrm>
          <a:noFill/>
        </p:spPr>
        <p:txBody>
          <a:bodyPr/>
          <a:lstStyle/>
          <a:p>
            <a:fld id="{65B776C7-E383-4FBF-96EF-31EB68012D1B}" type="slidenum">
              <a:rPr lang="en-US">
                <a:latin typeface="Times New Roman" pitchFamily="18" charset="0"/>
              </a:rPr>
              <a:pPr/>
              <a:t>25</a:t>
            </a:fld>
            <a:endParaRPr lang="en-US">
              <a:latin typeface="Times New Roman" pitchFamily="18" charset="0"/>
            </a:endParaRPr>
          </a:p>
        </p:txBody>
      </p:sp>
      <p:sp>
        <p:nvSpPr>
          <p:cNvPr id="21509" name="Rectangle 2"/>
          <p:cNvSpPr>
            <a:spLocks noGrp="1" noRot="1" noChangeAspect="1" noChangeArrowheads="1" noTextEdit="1"/>
          </p:cNvSpPr>
          <p:nvPr>
            <p:ph type="sldImg"/>
          </p:nvPr>
        </p:nvSpPr>
        <p:spPr>
          <a:xfrm>
            <a:off x="381000" y="685800"/>
            <a:ext cx="6096000" cy="3429000"/>
          </a:xfrm>
          <a:ln/>
        </p:spPr>
      </p:sp>
      <p:sp>
        <p:nvSpPr>
          <p:cNvPr id="21510" name="Rectangle 3"/>
          <p:cNvSpPr>
            <a:spLocks noGrp="1" noChangeArrowheads="1"/>
          </p:cNvSpPr>
          <p:nvPr>
            <p:ph type="body" idx="1"/>
          </p:nvPr>
        </p:nvSpPr>
        <p:spPr>
          <a:noFill/>
          <a:ln/>
        </p:spPr>
        <p:txBody>
          <a:bodyPr/>
          <a:lstStyle/>
          <a:p>
            <a:pPr eaLnBrk="1" hangingPunct="1"/>
            <a:r>
              <a:rPr lang="en-US" dirty="0"/>
              <a:t>Now, let’s look at each generation’s giving patterns.</a:t>
            </a:r>
          </a:p>
          <a:p>
            <a:pPr eaLnBrk="1" hangingPunct="1"/>
            <a:endParaRPr lang="en-US" dirty="0"/>
          </a:p>
        </p:txBody>
      </p:sp>
    </p:spTree>
    <p:extLst>
      <p:ext uri="{BB962C8B-B14F-4D97-AF65-F5344CB8AC3E}">
        <p14:creationId xmlns:p14="http://schemas.microsoft.com/office/powerpoint/2010/main" val="59037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Traditionalist</a:t>
            </a:r>
          </a:p>
        </p:txBody>
      </p:sp>
      <p:sp>
        <p:nvSpPr>
          <p:cNvPr id="4" name="Slide Number Placeholder 3"/>
          <p:cNvSpPr>
            <a:spLocks noGrp="1"/>
          </p:cNvSpPr>
          <p:nvPr>
            <p:ph type="sldNum" sz="quarter" idx="10"/>
          </p:nvPr>
        </p:nvSpPr>
        <p:spPr/>
        <p:txBody>
          <a:bodyPr/>
          <a:lstStyle/>
          <a:p>
            <a:fld id="{41CF5264-12DC-43B5-AA50-D12792F0F016}" type="slidenum">
              <a:rPr lang="en-US" smtClean="0"/>
              <a:t>26</a:t>
            </a:fld>
            <a:endParaRPr lang="en-US"/>
          </a:p>
        </p:txBody>
      </p:sp>
    </p:spTree>
    <p:extLst>
      <p:ext uri="{BB962C8B-B14F-4D97-AF65-F5344CB8AC3E}">
        <p14:creationId xmlns:p14="http://schemas.microsoft.com/office/powerpoint/2010/main" val="2911207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Traditionalist: </a:t>
            </a:r>
            <a:r>
              <a:rPr lang="en-US" dirty="0"/>
              <a:t>(78 – 100 years old)</a:t>
            </a:r>
          </a:p>
          <a:p>
            <a:r>
              <a:rPr lang="en-US" dirty="0"/>
              <a:t>6.02%</a:t>
            </a:r>
            <a:r>
              <a:rPr lang="en-US" baseline="0" dirty="0"/>
              <a:t> of population</a:t>
            </a:r>
          </a:p>
          <a:p>
            <a:r>
              <a:rPr lang="en-US" baseline="0" dirty="0"/>
              <a:t>88% give to charity an average of $1,235 across 6.3 organizations</a:t>
            </a:r>
          </a:p>
          <a:p>
            <a:r>
              <a:rPr lang="en-US" baseline="0" dirty="0"/>
              <a:t>Responsible for 20% of total giving (dollars)</a:t>
            </a:r>
          </a:p>
          <a:p>
            <a:endParaRPr lang="en-US" baseline="0" dirty="0"/>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Traditionalist</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give to causes they have seen or </a:t>
            </a:r>
            <a:r>
              <a:rPr lang="en-US" sz="1200" kern="1200" dirty="0">
                <a:effectLst/>
                <a:latin typeface="Calibri" panose="020F0502020204030204" pitchFamily="34" charset="0"/>
                <a:ea typeface="Calibri" panose="020F0502020204030204" pitchFamily="34" charset="0"/>
                <a:cs typeface="Calibri" panose="020F0502020204030204" pitchFamily="34" charset="0"/>
              </a:rPr>
              <a:t>by which they</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have been personally touched.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They</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support </a:t>
            </a:r>
            <a:r>
              <a:rPr lang="en-US" sz="1200" kern="1200" dirty="0">
                <a:effectLst/>
                <a:latin typeface="Calibri" panose="020F0502020204030204" pitchFamily="34" charset="0"/>
                <a:ea typeface="Calibri" panose="020F0502020204030204" pitchFamily="34" charset="0"/>
                <a:cs typeface="Calibri" panose="020F0502020204030204" pitchFamily="34" charset="0"/>
              </a:rPr>
              <a:t>areas such as</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religion and emergency relief efforts.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Prefer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phone calls and direct mail </a:t>
            </a:r>
            <a:r>
              <a:rPr lang="en-US" sz="1200" kern="1200" dirty="0">
                <a:effectLst/>
                <a:latin typeface="Calibri" panose="020F0502020204030204" pitchFamily="34" charset="0"/>
                <a:ea typeface="Calibri" panose="020F0502020204030204" pitchFamily="34" charset="0"/>
                <a:cs typeface="Calibri" panose="020F0502020204030204" pitchFamily="34" charset="0"/>
              </a:rPr>
              <a:t>– not about text messages and social media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Most likely to give through direct mail campaigns and to donate physical goods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41CF5264-12DC-43B5-AA50-D12792F0F016}" type="slidenum">
              <a:rPr lang="en-US" smtClean="0"/>
              <a:t>27</a:t>
            </a:fld>
            <a:endParaRPr lang="en-US"/>
          </a:p>
        </p:txBody>
      </p:sp>
    </p:spTree>
    <p:extLst>
      <p:ext uri="{BB962C8B-B14F-4D97-AF65-F5344CB8AC3E}">
        <p14:creationId xmlns:p14="http://schemas.microsoft.com/office/powerpoint/2010/main" val="894413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 – 77 yrs. old)</a:t>
            </a:r>
          </a:p>
          <a:p>
            <a:r>
              <a:rPr lang="en-US" dirty="0"/>
              <a:t>21.16% of population</a:t>
            </a:r>
          </a:p>
          <a:p>
            <a:r>
              <a:rPr lang="en-US" dirty="0"/>
              <a:t>72% give to charities an average of $1,061 across 4.2 organizations</a:t>
            </a:r>
          </a:p>
          <a:p>
            <a:r>
              <a:rPr lang="en-US" dirty="0"/>
              <a:t>41% of total giving</a:t>
            </a:r>
          </a:p>
          <a:p>
            <a:endParaRPr lang="en-US" dirty="0"/>
          </a:p>
          <a:p>
            <a:endParaRPr lang="en-US" dirty="0"/>
          </a:p>
          <a:p>
            <a:r>
              <a:rPr lang="en-US" dirty="0"/>
              <a:t>Answer voice calls, check email regularly, also use text messaging and social media.  Slow to adopt new technology, but take to it quickly once they do.</a:t>
            </a:r>
          </a:p>
          <a:p>
            <a:r>
              <a:rPr lang="en-US" dirty="0"/>
              <a:t>Most likely to make recurring donations on a monthly, quarterly or yearly basis.</a:t>
            </a:r>
          </a:p>
          <a:p>
            <a:endParaRPr lang="en-US" dirty="0"/>
          </a:p>
          <a:p>
            <a:r>
              <a:rPr lang="en-US" dirty="0"/>
              <a:t>re responsible for 41% of charitable donations, with average annual contributions topping $1,000. They are more likely than younger generations to be religious but still less likely than The Silent Generation.²  Because they are the generation now retiring, they may have more disposable time to volunteer. Nearly three-quarters of Boomers support charitable causes, and as the average donor sits squarely in the Boomer generation, this cohort is likely to dominate giving for a few more years. </a:t>
            </a:r>
          </a:p>
        </p:txBody>
      </p:sp>
      <p:sp>
        <p:nvSpPr>
          <p:cNvPr id="4" name="Slide Number Placeholder 3"/>
          <p:cNvSpPr>
            <a:spLocks noGrp="1"/>
          </p:cNvSpPr>
          <p:nvPr>
            <p:ph type="sldNum" sz="quarter" idx="10"/>
          </p:nvPr>
        </p:nvSpPr>
        <p:spPr/>
        <p:txBody>
          <a:bodyPr/>
          <a:lstStyle/>
          <a:p>
            <a:fld id="{41CF5264-12DC-43B5-AA50-D12792F0F016}" type="slidenum">
              <a:rPr lang="en-US" smtClean="0"/>
              <a:t>28</a:t>
            </a:fld>
            <a:endParaRPr lang="en-US"/>
          </a:p>
        </p:txBody>
      </p:sp>
    </p:spTree>
    <p:extLst>
      <p:ext uri="{BB962C8B-B14F-4D97-AF65-F5344CB8AC3E}">
        <p14:creationId xmlns:p14="http://schemas.microsoft.com/office/powerpoint/2010/main" val="188783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(42 - 61 years old)</a:t>
            </a:r>
          </a:p>
          <a:p>
            <a:r>
              <a:rPr lang="en-US" dirty="0"/>
              <a:t>19.83% of population</a:t>
            </a:r>
          </a:p>
          <a:p>
            <a:r>
              <a:rPr lang="en-US" dirty="0"/>
              <a:t>59% give to charity, average $921 across 3.8 organizations</a:t>
            </a:r>
          </a:p>
          <a:p>
            <a:r>
              <a:rPr lang="en-US" dirty="0"/>
              <a:t>23% of total giving (dollars)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Lead their generational counterparts in annual volunteer hours served</a:t>
            </a:r>
            <a:r>
              <a:rPr lang="en-US" sz="1200" kern="1200" dirty="0">
                <a:solidFill>
                  <a:schemeClr val="tx1"/>
                </a:solidFill>
                <a:effectLst/>
                <a:latin typeface="+mn-lt"/>
                <a:ea typeface="+mn-ea"/>
                <a:cs typeface="+mn-cs"/>
              </a:rPr>
              <a:t>. </a:t>
            </a:r>
          </a:p>
          <a:p>
            <a:endParaRPr lang="en-US" dirty="0"/>
          </a:p>
          <a:p>
            <a:r>
              <a:rPr lang="en-US" sz="1200" b="1" kern="1200" dirty="0">
                <a:solidFill>
                  <a:schemeClr val="tx1"/>
                </a:solidFill>
                <a:effectLst/>
                <a:latin typeface="+mn-lt"/>
                <a:ea typeface="+mn-ea"/>
                <a:cs typeface="+mn-cs"/>
              </a:rPr>
              <a:t>They like to give to religion and children charities. </a:t>
            </a:r>
            <a:endParaRPr lang="en-US" b="1" dirty="0"/>
          </a:p>
          <a:p>
            <a:endParaRPr lang="en-US" dirty="0"/>
          </a:p>
          <a:p>
            <a:r>
              <a:rPr lang="en-US" dirty="0"/>
              <a:t>Prefer text messages or voice calls, check email regularly, and up to date on social media</a:t>
            </a:r>
          </a:p>
          <a:p>
            <a:endParaRPr lang="en-US" dirty="0"/>
          </a:p>
          <a:p>
            <a:r>
              <a:rPr lang="en-US" dirty="0"/>
              <a:t>Most likely to fundraise for a cause, make a pledge, and volunteer their time</a:t>
            </a:r>
          </a:p>
        </p:txBody>
      </p:sp>
      <p:sp>
        <p:nvSpPr>
          <p:cNvPr id="4" name="Slide Number Placeholder 3"/>
          <p:cNvSpPr>
            <a:spLocks noGrp="1"/>
          </p:cNvSpPr>
          <p:nvPr>
            <p:ph type="sldNum" sz="quarter" idx="10"/>
          </p:nvPr>
        </p:nvSpPr>
        <p:spPr/>
        <p:txBody>
          <a:bodyPr/>
          <a:lstStyle/>
          <a:p>
            <a:fld id="{41CF5264-12DC-43B5-AA50-D12792F0F016}" type="slidenum">
              <a:rPr lang="en-US" smtClean="0"/>
              <a:t>29</a:t>
            </a:fld>
            <a:endParaRPr lang="en-US"/>
          </a:p>
        </p:txBody>
      </p:sp>
    </p:spTree>
    <p:extLst>
      <p:ext uri="{BB962C8B-B14F-4D97-AF65-F5344CB8AC3E}">
        <p14:creationId xmlns:p14="http://schemas.microsoft.com/office/powerpoint/2010/main" val="3024797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Millennials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22 - 41 years old</a:t>
            </a:r>
            <a:r>
              <a:rPr lang="en-US" sz="1200" kern="1200" dirty="0">
                <a:effectLst/>
                <a:latin typeface="Calibri" panose="020F050202020403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21.75% </a:t>
            </a:r>
            <a:r>
              <a:rPr lang="en-US" sz="1200" kern="1200" dirty="0">
                <a:effectLst/>
                <a:latin typeface="Calibri" panose="020F0502020204030204" pitchFamily="34" charset="0"/>
                <a:ea typeface="Calibri" panose="020F0502020204030204" pitchFamily="34" charset="0"/>
                <a:cs typeface="Calibri" panose="020F0502020204030204" pitchFamily="34" charset="0"/>
              </a:rPr>
              <a:t>of population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84% give</a:t>
            </a:r>
            <a:r>
              <a:rPr lang="en-US" sz="1200" kern="1200" dirty="0">
                <a:effectLst/>
                <a:latin typeface="Calibri" panose="020F0502020204030204" pitchFamily="34" charset="0"/>
                <a:ea typeface="Calibri" panose="020F0502020204030204" pitchFamily="34" charset="0"/>
                <a:cs typeface="Calibri" panose="020F0502020204030204" pitchFamily="34" charset="0"/>
              </a:rPr>
              <a:t> to charity an average of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$591 across 3.5 organizations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14%</a:t>
            </a:r>
            <a:r>
              <a:rPr lang="en-US" sz="1200" kern="1200" dirty="0">
                <a:effectLst/>
                <a:latin typeface="Calibri" panose="020F0502020204030204" pitchFamily="34" charset="0"/>
                <a:ea typeface="Calibri" panose="020F0502020204030204" pitchFamily="34" charset="0"/>
                <a:cs typeface="Calibri" panose="020F0502020204030204" pitchFamily="34" charset="0"/>
              </a:rPr>
              <a:t> of total giving dollars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Nearly 75% </a:t>
            </a:r>
            <a:r>
              <a:rPr lang="en-US" sz="1200" kern="1200" dirty="0">
                <a:effectLst/>
                <a:latin typeface="Calibri" panose="020F0502020204030204" pitchFamily="34" charset="0"/>
                <a:ea typeface="Calibri" panose="020F0502020204030204" pitchFamily="34" charset="0"/>
                <a:cs typeface="Calibri" panose="020F0502020204030204" pitchFamily="34" charset="0"/>
              </a:rPr>
              <a:t>of Millennials</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provided financial support to family, friends or nonprofits since the Covid-19 pandemic began — the highest rate among any generation polled.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They tend to support</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children’s causes and human rights movements.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Actively respond to their phones via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text messages or social media, rarely check emails or respond to voice calls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Most likely to contribute to work sponsored initiatives</a:t>
            </a:r>
            <a:r>
              <a:rPr lang="en-US" sz="1200" kern="1200" dirty="0">
                <a:effectLst/>
                <a:latin typeface="Calibri" panose="020F0502020204030204" pitchFamily="34" charset="0"/>
                <a:ea typeface="Calibri" panose="020F0502020204030204" pitchFamily="34" charset="0"/>
                <a:cs typeface="Calibri" panose="020F0502020204030204" pitchFamily="34" charset="0"/>
              </a:rPr>
              <a:t>, donate via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mobile</a:t>
            </a:r>
            <a:r>
              <a:rPr lang="en-US" sz="1200" kern="1200" dirty="0">
                <a:effectLst/>
                <a:latin typeface="Calibri" panose="020F0502020204030204" pitchFamily="34" charset="0"/>
                <a:ea typeface="Calibri" panose="020F0502020204030204" pitchFamily="34" charset="0"/>
                <a:cs typeface="Calibri" panose="020F0502020204030204" pitchFamily="34" charset="0"/>
              </a:rPr>
              <a:t>, and watch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online videos</a:t>
            </a:r>
            <a:r>
              <a:rPr lang="en-US" sz="1200" kern="1200" dirty="0">
                <a:effectLst/>
                <a:latin typeface="Calibri" panose="020F0502020204030204" pitchFamily="34" charset="0"/>
                <a:ea typeface="Calibri" panose="020F0502020204030204" pitchFamily="34" charset="0"/>
                <a:cs typeface="Calibri" panose="020F0502020204030204" pitchFamily="34" charset="0"/>
              </a:rPr>
              <a:t> before making a gift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30</a:t>
            </a:fld>
            <a:endParaRPr lang="en-US"/>
          </a:p>
        </p:txBody>
      </p:sp>
    </p:spTree>
    <p:extLst>
      <p:ext uri="{BB962C8B-B14F-4D97-AF65-F5344CB8AC3E}">
        <p14:creationId xmlns:p14="http://schemas.microsoft.com/office/powerpoint/2010/main" val="39649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dt" sz="quarter" idx="1"/>
          </p:nvPr>
        </p:nvSpPr>
        <p:spPr>
          <a:xfrm>
            <a:off x="3884613" y="0"/>
            <a:ext cx="2971800" cy="457200"/>
          </a:xfrm>
          <a:noFill/>
        </p:spPr>
        <p:txBody>
          <a:bodyPr/>
          <a:lstStyle/>
          <a:p>
            <a:fld id="{DB76EC71-368F-47E2-9608-EEF22D5A9D91}" type="datetime8">
              <a:rPr lang="en-US" sz="1200" smtClean="0">
                <a:latin typeface="Times New Roman" pitchFamily="18" charset="0"/>
              </a:rPr>
              <a:pPr/>
              <a:t>3/5/2023 6:57 PM</a:t>
            </a:fld>
            <a:endParaRPr lang="en-US" sz="1200">
              <a:latin typeface="Times New Roman" pitchFamily="18" charset="0"/>
            </a:endParaRPr>
          </a:p>
        </p:txBody>
      </p:sp>
      <p:sp>
        <p:nvSpPr>
          <p:cNvPr id="2048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0484" name="Rectangle 7"/>
          <p:cNvSpPr>
            <a:spLocks noGrp="1" noChangeArrowheads="1"/>
          </p:cNvSpPr>
          <p:nvPr>
            <p:ph type="sldNum" sz="quarter" idx="5"/>
          </p:nvPr>
        </p:nvSpPr>
        <p:spPr>
          <a:xfrm>
            <a:off x="5762625" y="8685213"/>
            <a:ext cx="1093788" cy="457200"/>
          </a:xfrm>
          <a:noFill/>
        </p:spPr>
        <p:txBody>
          <a:bodyPr/>
          <a:lstStyle/>
          <a:p>
            <a:fld id="{27A0D549-C382-4D43-B647-EB64098BF1B2}" type="slidenum">
              <a:rPr lang="en-US">
                <a:latin typeface="Times New Roman" pitchFamily="18" charset="0"/>
              </a:rPr>
              <a:pPr/>
              <a:t>4</a:t>
            </a:fld>
            <a:endParaRPr lang="en-US">
              <a:latin typeface="Times New Roman" pitchFamily="18" charset="0"/>
            </a:endParaRPr>
          </a:p>
        </p:txBody>
      </p:sp>
      <p:sp>
        <p:nvSpPr>
          <p:cNvPr id="20485" name="Rectangle 4"/>
          <p:cNvSpPr>
            <a:spLocks noGrp="1" noRot="1" noChangeAspect="1" noChangeArrowheads="1" noTextEdit="1"/>
          </p:cNvSpPr>
          <p:nvPr>
            <p:ph type="sldImg"/>
          </p:nvPr>
        </p:nvSpPr>
        <p:spPr>
          <a:xfrm>
            <a:off x="381000" y="685800"/>
            <a:ext cx="6096000" cy="3429000"/>
          </a:xfrm>
          <a:ln/>
        </p:spPr>
      </p:sp>
      <p:sp>
        <p:nvSpPr>
          <p:cNvPr id="20486" name="Rectangle 5"/>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Starting</a:t>
            </a:r>
            <a:r>
              <a:rPr lang="en-US" baseline="0" dirty="0"/>
              <a:t> with the traditionalist.  This is our oldest living generation. They were born between 1922 and 1944.  So we are talking about people who are currently between the ages of 78 and 100 years old. </a:t>
            </a:r>
            <a:endParaRPr lang="en-US" dirty="0"/>
          </a:p>
        </p:txBody>
      </p:sp>
    </p:spTree>
    <p:extLst>
      <p:ext uri="{BB962C8B-B14F-4D97-AF65-F5344CB8AC3E}">
        <p14:creationId xmlns:p14="http://schemas.microsoft.com/office/powerpoint/2010/main" val="3534468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20.67% of the population</a:t>
            </a:r>
          </a:p>
          <a:p>
            <a:r>
              <a:rPr lang="en-US" dirty="0"/>
              <a:t>44% give to charity and average of $341 across 4.6 charities</a:t>
            </a:r>
          </a:p>
          <a:p>
            <a:r>
              <a:rPr lang="en-US" dirty="0"/>
              <a:t>2% of all giving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3.2 billion/year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Prefer video calls or texts. Do not check email, but constantly checking social media. </a:t>
            </a:r>
          </a:p>
          <a:p>
            <a:endParaRPr lang="en-US" dirty="0"/>
          </a:p>
          <a:p>
            <a:r>
              <a:rPr lang="en-US" dirty="0"/>
              <a:t>Research before giving and want to see the impact of their gift.</a:t>
            </a:r>
          </a:p>
          <a:p>
            <a:endParaRPr lang="en-US" dirty="0"/>
          </a:p>
          <a:p>
            <a:r>
              <a:rPr lang="en-US" dirty="0"/>
              <a:t>Most likely to give to children, animal, health, and worship</a:t>
            </a:r>
          </a:p>
          <a:p>
            <a:endParaRPr lang="en-US" dirty="0"/>
          </a:p>
          <a:p>
            <a:r>
              <a:rPr lang="en-US" dirty="0"/>
              <a:t>Can be incredibly powerful when they decide to raise money by influencing others through social media. </a:t>
            </a:r>
          </a:p>
          <a:p>
            <a:endParaRPr lang="en-US" dirty="0"/>
          </a:p>
          <a:p>
            <a:r>
              <a:rPr lang="en-US" dirty="0"/>
              <a:t>Interesting fact: Gen Z is also 16 times more amenable than the Traditionalist to give to a street canvasser.</a:t>
            </a:r>
          </a:p>
        </p:txBody>
      </p:sp>
      <p:sp>
        <p:nvSpPr>
          <p:cNvPr id="4" name="Slide Number Placeholder 3"/>
          <p:cNvSpPr>
            <a:spLocks noGrp="1"/>
          </p:cNvSpPr>
          <p:nvPr>
            <p:ph type="sldNum" sz="quarter" idx="10"/>
          </p:nvPr>
        </p:nvSpPr>
        <p:spPr/>
        <p:txBody>
          <a:bodyPr/>
          <a:lstStyle/>
          <a:p>
            <a:fld id="{41CF5264-12DC-43B5-AA50-D12792F0F016}" type="slidenum">
              <a:rPr lang="en-US" smtClean="0"/>
              <a:t>31</a:t>
            </a:fld>
            <a:endParaRPr lang="en-US"/>
          </a:p>
        </p:txBody>
      </p:sp>
    </p:spTree>
    <p:extLst>
      <p:ext uri="{BB962C8B-B14F-4D97-AF65-F5344CB8AC3E}">
        <p14:creationId xmlns:p14="http://schemas.microsoft.com/office/powerpoint/2010/main" val="1048603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What do you notice?  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Millennials</a:t>
            </a:r>
            <a:r>
              <a:rPr lang="en-US" sz="1200" kern="1200" dirty="0">
                <a:effectLst/>
                <a:latin typeface="Calibri" panose="020F0502020204030204" pitchFamily="34" charset="0"/>
                <a:ea typeface="Calibri" panose="020F0502020204030204" pitchFamily="34" charset="0"/>
                <a:cs typeface="Calibri" panose="020F0502020204030204" pitchFamily="34" charset="0"/>
              </a:rPr>
              <a:t> are very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similar </a:t>
            </a:r>
            <a:r>
              <a:rPr lang="en-US" sz="1200" kern="1200" dirty="0">
                <a:effectLst/>
                <a:latin typeface="Calibri" panose="020F0502020204030204" pitchFamily="34" charset="0"/>
                <a:ea typeface="Calibri" panose="020F0502020204030204" pitchFamily="34" charset="0"/>
                <a:cs typeface="Calibri" panose="020F0502020204030204" pitchFamily="34" charset="0"/>
              </a:rPr>
              <a:t>to 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Traditionalist.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Here’s something to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keep in mind</a:t>
            </a:r>
            <a:r>
              <a:rPr lang="en-US" sz="1200" kern="1200" dirty="0">
                <a:effectLst/>
                <a:latin typeface="Calibri" panose="020F0502020204030204" pitchFamily="34" charset="0"/>
                <a:ea typeface="Calibri" panose="020F0502020204030204" pitchFamily="34" charset="0"/>
                <a:cs typeface="Calibri" panose="020F0502020204030204" pitchFamily="34" charset="0"/>
              </a:rPr>
              <a:t>: By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2061, Generation X and millennials</a:t>
            </a:r>
            <a:r>
              <a:rPr lang="en-US" sz="1200" kern="1200" dirty="0">
                <a:effectLst/>
                <a:latin typeface="Calibri" panose="020F0502020204030204" pitchFamily="34" charset="0"/>
                <a:ea typeface="Calibri" panose="020F0502020204030204" pitchFamily="34" charset="0"/>
                <a:cs typeface="Calibri" panose="020F0502020204030204" pitchFamily="34" charset="0"/>
              </a:rPr>
              <a:t> will inherit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$59 trillion in wealth</a:t>
            </a:r>
            <a:r>
              <a:rPr lang="en-US" sz="1200" kern="1200" dirty="0">
                <a:effectLst/>
                <a:latin typeface="Calibri" panose="020F0502020204030204" pitchFamily="34" charset="0"/>
                <a:ea typeface="Calibri" panose="020F0502020204030204" pitchFamily="34" charset="0"/>
                <a:cs typeface="Calibri" panose="020F0502020204030204" pitchFamily="34" charset="0"/>
              </a:rPr>
              <a:t> from their aging baby boomer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parents</a:t>
            </a:r>
            <a:r>
              <a:rPr lang="en-US" sz="1200" kern="1200" dirty="0">
                <a:effectLst/>
                <a:latin typeface="Calibri" panose="020F0502020204030204" pitchFamily="34" charset="0"/>
                <a:ea typeface="Calibri" panose="020F0502020204030204" pitchFamily="34" charset="0"/>
                <a:cs typeface="Calibri" panose="020F0502020204030204" pitchFamily="34" charset="0"/>
              </a:rPr>
              <a:t>. This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new philanthropic power</a:t>
            </a:r>
            <a:r>
              <a:rPr lang="en-US" sz="1200" kern="1200" dirty="0">
                <a:effectLst/>
                <a:latin typeface="Calibri" panose="020F0502020204030204" pitchFamily="34" charset="0"/>
                <a:ea typeface="Calibri" panose="020F0502020204030204" pitchFamily="34" charset="0"/>
                <a:cs typeface="Calibri" panose="020F0502020204030204" pitchFamily="34" charset="0"/>
              </a:rPr>
              <a:t> will make them 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most significant donors in the history of philanthropy.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10"/>
          </p:nvPr>
        </p:nvSpPr>
        <p:spPr/>
        <p:txBody>
          <a:bodyPr/>
          <a:lstStyle/>
          <a:p>
            <a:fld id="{41CF5264-12DC-43B5-AA50-D12792F0F016}" type="slidenum">
              <a:rPr lang="en-US" smtClean="0"/>
              <a:t>32</a:t>
            </a:fld>
            <a:endParaRPr lang="en-US"/>
          </a:p>
        </p:txBody>
      </p:sp>
    </p:spTree>
    <p:extLst>
      <p:ext uri="{BB962C8B-B14F-4D97-AF65-F5344CB8AC3E}">
        <p14:creationId xmlns:p14="http://schemas.microsoft.com/office/powerpoint/2010/main" val="6330776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xfrm>
            <a:off x="3884613" y="0"/>
            <a:ext cx="2971800" cy="457200"/>
          </a:xfrm>
          <a:noFill/>
        </p:spPr>
        <p:txBody>
          <a:bodyPr/>
          <a:lstStyle/>
          <a:p>
            <a:fld id="{AA7CF150-64AE-48F9-BAE4-98F9FBBB7DC2}" type="datetime8">
              <a:rPr lang="en-US" sz="1200" smtClean="0">
                <a:latin typeface="Times New Roman" pitchFamily="18" charset="0"/>
              </a:rPr>
              <a:pPr/>
              <a:t>3/5/2023 6:57 PM</a:t>
            </a:fld>
            <a:endParaRPr lang="en-US" sz="1200">
              <a:latin typeface="Times New Roman" pitchFamily="18" charset="0"/>
            </a:endParaRPr>
          </a:p>
        </p:txBody>
      </p:sp>
      <p:sp>
        <p:nvSpPr>
          <p:cNvPr id="21507"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1508" name="Rectangle 7"/>
          <p:cNvSpPr>
            <a:spLocks noGrp="1" noChangeArrowheads="1"/>
          </p:cNvSpPr>
          <p:nvPr>
            <p:ph type="sldNum" sz="quarter" idx="5"/>
          </p:nvPr>
        </p:nvSpPr>
        <p:spPr>
          <a:xfrm>
            <a:off x="5762625" y="8685213"/>
            <a:ext cx="1093788" cy="457200"/>
          </a:xfrm>
          <a:noFill/>
        </p:spPr>
        <p:txBody>
          <a:bodyPr/>
          <a:lstStyle/>
          <a:p>
            <a:fld id="{65B776C7-E383-4FBF-96EF-31EB68012D1B}" type="slidenum">
              <a:rPr lang="en-US">
                <a:latin typeface="Times New Roman" pitchFamily="18" charset="0"/>
              </a:rPr>
              <a:pPr/>
              <a:t>33</a:t>
            </a:fld>
            <a:endParaRPr lang="en-US">
              <a:latin typeface="Times New Roman" pitchFamily="18" charset="0"/>
            </a:endParaRPr>
          </a:p>
        </p:txBody>
      </p:sp>
      <p:sp>
        <p:nvSpPr>
          <p:cNvPr id="21509" name="Rectangle 2"/>
          <p:cNvSpPr>
            <a:spLocks noGrp="1" noRot="1" noChangeAspect="1" noChangeArrowheads="1" noTextEdit="1"/>
          </p:cNvSpPr>
          <p:nvPr>
            <p:ph type="sldImg"/>
          </p:nvPr>
        </p:nvSpPr>
        <p:spPr>
          <a:xfrm>
            <a:off x="381000" y="685800"/>
            <a:ext cx="6096000" cy="3429000"/>
          </a:xfrm>
          <a:ln/>
        </p:spPr>
      </p:sp>
      <p:sp>
        <p:nvSpPr>
          <p:cNvPr id="21510"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Knowing</a:t>
            </a:r>
            <a:r>
              <a:rPr lang="en-US" baseline="0" dirty="0"/>
              <a:t> all of this, how do we tweak our approach for each generation?  </a:t>
            </a:r>
          </a:p>
          <a:p>
            <a:pPr eaLnBrk="1" hangingPunct="1"/>
            <a:endParaRPr lang="en-US" dirty="0"/>
          </a:p>
        </p:txBody>
      </p:sp>
    </p:spTree>
    <p:extLst>
      <p:ext uri="{BB962C8B-B14F-4D97-AF65-F5344CB8AC3E}">
        <p14:creationId xmlns:p14="http://schemas.microsoft.com/office/powerpoint/2010/main" val="4191990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t>For the Traditionalist:</a:t>
            </a:r>
          </a:p>
          <a:p>
            <a:pPr marL="274320" indent="-274320"/>
            <a:r>
              <a:rPr lang="en-US" sz="1200" dirty="0"/>
              <a:t>Establish and build warm relationships:  calls, lunches, occasional notes, birthday cards</a:t>
            </a:r>
          </a:p>
          <a:p>
            <a:pPr marL="274320" indent="-274320"/>
            <a:r>
              <a:rPr lang="en-US" sz="1200" dirty="0"/>
              <a:t>Personalized donation letters </a:t>
            </a:r>
          </a:p>
          <a:p>
            <a:pPr marL="274320" indent="-274320"/>
            <a:r>
              <a:rPr lang="en-US" sz="1200" dirty="0"/>
              <a:t>Phone calls</a:t>
            </a:r>
          </a:p>
          <a:p>
            <a:pPr marL="274320" indent="-274320"/>
            <a:r>
              <a:rPr lang="en-US" sz="1200" dirty="0"/>
              <a:t>Know and provide budget details and goals</a:t>
            </a:r>
          </a:p>
          <a:p>
            <a:pPr marL="274320" indent="-274320"/>
            <a:r>
              <a:rPr lang="en-US" sz="1200" dirty="0"/>
              <a:t>Physical checks for donations</a:t>
            </a:r>
          </a:p>
          <a:p>
            <a:pPr marL="274320" indent="-274320"/>
            <a:r>
              <a:rPr lang="en-US" sz="1200" dirty="0"/>
              <a:t>Planned giving</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34</a:t>
            </a:fld>
            <a:endParaRPr lang="en-US"/>
          </a:p>
        </p:txBody>
      </p:sp>
    </p:spTree>
    <p:extLst>
      <p:ext uri="{BB962C8B-B14F-4D97-AF65-F5344CB8AC3E}">
        <p14:creationId xmlns:p14="http://schemas.microsoft.com/office/powerpoint/2010/main" val="3982603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Boomers –</a:t>
            </a:r>
          </a:p>
          <a:p>
            <a:r>
              <a:rPr lang="en-US" sz="1200" kern="1200" dirty="0">
                <a:solidFill>
                  <a:schemeClr val="tx1"/>
                </a:solidFill>
                <a:effectLst/>
                <a:latin typeface="+mn-lt"/>
                <a:ea typeface="+mn-ea"/>
                <a:cs typeface="+mn-cs"/>
              </a:rPr>
              <a:t>While we </a:t>
            </a:r>
            <a:r>
              <a:rPr lang="en-US" sz="1200" b="1" kern="1200" dirty="0">
                <a:solidFill>
                  <a:schemeClr val="tx1"/>
                </a:solidFill>
                <a:effectLst/>
                <a:latin typeface="+mn-lt"/>
                <a:ea typeface="+mn-ea"/>
                <a:cs typeface="+mn-cs"/>
              </a:rPr>
              <a:t>tend to think </a:t>
            </a:r>
            <a:r>
              <a:rPr lang="en-US" sz="1200" kern="1200" dirty="0">
                <a:solidFill>
                  <a:schemeClr val="tx1"/>
                </a:solidFill>
                <a:effectLst/>
                <a:latin typeface="+mn-lt"/>
                <a:ea typeface="+mn-ea"/>
                <a:cs typeface="+mn-cs"/>
              </a:rPr>
              <a:t>of the millennial and Gen Z generations as tech-savvy, </a:t>
            </a:r>
            <a:r>
              <a:rPr lang="en-US" sz="1200" b="1" kern="1200" dirty="0">
                <a:solidFill>
                  <a:schemeClr val="tx1"/>
                </a:solidFill>
                <a:effectLst/>
                <a:latin typeface="+mn-lt"/>
                <a:ea typeface="+mn-ea"/>
                <a:cs typeface="+mn-cs"/>
              </a:rPr>
              <a:t>baby boomers </a:t>
            </a:r>
            <a:r>
              <a:rPr lang="en-US" sz="1200" kern="1200" dirty="0">
                <a:solidFill>
                  <a:schemeClr val="tx1"/>
                </a:solidFill>
                <a:effectLst/>
                <a:latin typeface="+mn-lt"/>
                <a:ea typeface="+mn-ea"/>
                <a:cs typeface="+mn-cs"/>
              </a:rPr>
              <a:t>also have </a:t>
            </a:r>
            <a:r>
              <a:rPr lang="en-US" sz="1200" b="1" kern="1200" dirty="0">
                <a:solidFill>
                  <a:schemeClr val="tx1"/>
                </a:solidFill>
                <a:effectLst/>
                <a:latin typeface="+mn-lt"/>
                <a:ea typeface="+mn-ea"/>
                <a:cs typeface="+mn-cs"/>
              </a:rPr>
              <a:t>preferences for virtual communications and donations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Email appeals.</a:t>
            </a:r>
            <a:r>
              <a:rPr lang="en-US" sz="1200" kern="120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weekly email newsletter </a:t>
            </a:r>
            <a:r>
              <a:rPr lang="en-US" sz="1200" kern="1200" dirty="0">
                <a:solidFill>
                  <a:schemeClr val="tx1"/>
                </a:solidFill>
                <a:effectLst/>
                <a:latin typeface="+mn-lt"/>
                <a:ea typeface="+mn-ea"/>
                <a:cs typeface="+mn-cs"/>
              </a:rPr>
              <a:t>is likely to be </a:t>
            </a:r>
            <a:r>
              <a:rPr lang="en-US" sz="1200" b="1" kern="1200" dirty="0">
                <a:solidFill>
                  <a:schemeClr val="tx1"/>
                </a:solidFill>
                <a:effectLst/>
                <a:latin typeface="+mn-lt"/>
                <a:ea typeface="+mn-ea"/>
                <a:cs typeface="+mn-cs"/>
              </a:rPr>
              <a:t>read </a:t>
            </a:r>
            <a:r>
              <a:rPr lang="en-US" sz="1200" kern="1200" dirty="0">
                <a:solidFill>
                  <a:schemeClr val="tx1"/>
                </a:solidFill>
                <a:effectLst/>
                <a:latin typeface="+mn-lt"/>
                <a:ea typeface="+mn-ea"/>
                <a:cs typeface="+mn-cs"/>
              </a:rPr>
              <a:t>by this generation, which favors receiving </a:t>
            </a:r>
            <a:r>
              <a:rPr lang="en-US" sz="1200" b="1" kern="1200" dirty="0">
                <a:solidFill>
                  <a:schemeClr val="tx1"/>
                </a:solidFill>
                <a:effectLst/>
                <a:latin typeface="+mn-lt"/>
                <a:ea typeface="+mn-ea"/>
                <a:cs typeface="+mn-cs"/>
              </a:rPr>
              <a:t>updates and donation asks via email</a:t>
            </a:r>
            <a:r>
              <a:rPr lang="en-US" sz="1200" kern="1200" dirty="0">
                <a:solidFill>
                  <a:schemeClr val="tx1"/>
                </a:solidFill>
                <a:effectLst/>
                <a:latin typeface="+mn-lt"/>
                <a:ea typeface="+mn-ea"/>
                <a:cs typeface="+mn-cs"/>
              </a:rPr>
              <a:t>. Baby boomers greatly </a:t>
            </a:r>
            <a:r>
              <a:rPr lang="en-US" sz="1200" b="1" kern="1200" dirty="0">
                <a:solidFill>
                  <a:schemeClr val="tx1"/>
                </a:solidFill>
                <a:effectLst/>
                <a:latin typeface="+mn-lt"/>
                <a:ea typeface="+mn-ea"/>
                <a:cs typeface="+mn-cs"/>
              </a:rPr>
              <a:t>value individuality over conformity, </a:t>
            </a:r>
            <a:r>
              <a:rPr lang="en-US" sz="1200" kern="1200" dirty="0">
                <a:solidFill>
                  <a:schemeClr val="tx1"/>
                </a:solidFill>
                <a:effectLst/>
                <a:latin typeface="+mn-lt"/>
                <a:ea typeface="+mn-ea"/>
                <a:cs typeface="+mn-cs"/>
              </a:rPr>
              <a:t>so </a:t>
            </a:r>
            <a:r>
              <a:rPr lang="en-US" sz="1200" b="1" kern="1200" dirty="0">
                <a:solidFill>
                  <a:schemeClr val="tx1"/>
                </a:solidFill>
                <a:effectLst/>
                <a:latin typeface="+mn-lt"/>
                <a:ea typeface="+mn-ea"/>
                <a:cs typeface="+mn-cs"/>
              </a:rPr>
              <a:t>personalized emails are a must</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Online donation with easy-to-use forms. </a:t>
            </a:r>
            <a:r>
              <a:rPr lang="en-US" sz="1200" kern="1200" dirty="0">
                <a:solidFill>
                  <a:schemeClr val="tx1"/>
                </a:solidFill>
                <a:effectLst/>
                <a:latin typeface="+mn-lt"/>
                <a:ea typeface="+mn-ea"/>
                <a:cs typeface="+mn-cs"/>
              </a:rPr>
              <a:t>While many members of this generation likely still </a:t>
            </a:r>
            <a:r>
              <a:rPr lang="en-US" sz="1200" b="1" kern="1200" dirty="0">
                <a:solidFill>
                  <a:schemeClr val="tx1"/>
                </a:solidFill>
                <a:effectLst/>
                <a:latin typeface="+mn-lt"/>
                <a:ea typeface="+mn-ea"/>
                <a:cs typeface="+mn-cs"/>
              </a:rPr>
              <a:t>have checkbooks</a:t>
            </a:r>
            <a:r>
              <a:rPr lang="en-US" sz="1200" kern="1200" dirty="0">
                <a:solidFill>
                  <a:schemeClr val="tx1"/>
                </a:solidFill>
                <a:effectLst/>
                <a:latin typeface="+mn-lt"/>
                <a:ea typeface="+mn-ea"/>
                <a:cs typeface="+mn-cs"/>
              </a:rPr>
              <a:t>, they are </a:t>
            </a:r>
            <a:r>
              <a:rPr lang="en-US" sz="1200" b="1" kern="1200" dirty="0">
                <a:solidFill>
                  <a:schemeClr val="tx1"/>
                </a:solidFill>
                <a:effectLst/>
                <a:latin typeface="+mn-lt"/>
                <a:ea typeface="+mn-ea"/>
                <a:cs typeface="+mn-cs"/>
              </a:rPr>
              <a:t>comfortable</a:t>
            </a:r>
            <a:r>
              <a:rPr lang="en-US" sz="1200" kern="1200" dirty="0">
                <a:solidFill>
                  <a:schemeClr val="tx1"/>
                </a:solidFill>
                <a:effectLst/>
                <a:latin typeface="+mn-lt"/>
                <a:ea typeface="+mn-ea"/>
                <a:cs typeface="+mn-cs"/>
              </a:rPr>
              <a:t> making </a:t>
            </a:r>
            <a:r>
              <a:rPr lang="en-US" sz="1200" b="1" kern="1200" dirty="0">
                <a:solidFill>
                  <a:schemeClr val="tx1"/>
                </a:solidFill>
                <a:effectLst/>
                <a:latin typeface="+mn-lt"/>
                <a:ea typeface="+mn-ea"/>
                <a:cs typeface="+mn-cs"/>
              </a:rPr>
              <a:t>online donations </a:t>
            </a:r>
            <a:r>
              <a:rPr lang="en-US" sz="1200" kern="1200" dirty="0">
                <a:solidFill>
                  <a:schemeClr val="tx1"/>
                </a:solidFill>
                <a:effectLst/>
                <a:latin typeface="+mn-lt"/>
                <a:ea typeface="+mn-ea"/>
                <a:cs typeface="+mn-cs"/>
              </a:rPr>
              <a:t>and sometimes even prefer it!</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Create a story around your giving strategy </a:t>
            </a:r>
            <a:r>
              <a:rPr lang="en-US" sz="1200" b="0" kern="1200" dirty="0">
                <a:solidFill>
                  <a:schemeClr val="tx1"/>
                </a:solidFill>
                <a:effectLst/>
                <a:latin typeface="+mn-lt"/>
                <a:ea typeface="+mn-ea"/>
                <a:cs typeface="+mn-cs"/>
              </a:rPr>
              <a:t>to help attract more donors to your cause.</a:t>
            </a:r>
            <a:r>
              <a:rPr lang="en-US" sz="1200" b="1" kern="1200" dirty="0">
                <a:solidFill>
                  <a:schemeClr val="tx1"/>
                </a:solidFill>
                <a:effectLst/>
                <a:latin typeface="+mn-lt"/>
                <a:ea typeface="+mn-ea"/>
                <a:cs typeface="+mn-cs"/>
              </a:rPr>
              <a:t>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Thanking </a:t>
            </a:r>
            <a:r>
              <a:rPr lang="en-US" sz="1200" b="0" kern="1200" dirty="0">
                <a:solidFill>
                  <a:schemeClr val="tx1"/>
                </a:solidFill>
                <a:effectLst/>
                <a:latin typeface="+mn-lt"/>
                <a:ea typeface="+mn-ea"/>
                <a:cs typeface="+mn-cs"/>
              </a:rPr>
              <a:t>is key to reaching this generation.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35</a:t>
            </a:fld>
            <a:endParaRPr lang="en-US"/>
          </a:p>
        </p:txBody>
      </p:sp>
    </p:spTree>
    <p:extLst>
      <p:ext uri="{BB962C8B-B14F-4D97-AF65-F5344CB8AC3E}">
        <p14:creationId xmlns:p14="http://schemas.microsoft.com/office/powerpoint/2010/main" val="1620574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Gen X:</a:t>
            </a:r>
          </a:p>
          <a:p>
            <a:r>
              <a:rPr lang="en-US" dirty="0"/>
              <a:t>Appreciate time and talent, not just treasure – </a:t>
            </a:r>
            <a:r>
              <a:rPr lang="en-US" b="1" dirty="0"/>
              <a:t>highest volunteer rates</a:t>
            </a:r>
          </a:p>
          <a:p>
            <a:r>
              <a:rPr lang="en-US" dirty="0"/>
              <a:t>Like to interact with giving</a:t>
            </a:r>
          </a:p>
          <a:p>
            <a:r>
              <a:rPr lang="en-US" dirty="0"/>
              <a:t>Facebook peer-to-peer fundraising - </a:t>
            </a:r>
            <a:r>
              <a:rPr lang="en-US" sz="1200" kern="1200" dirty="0">
                <a:solidFill>
                  <a:schemeClr val="tx1"/>
                </a:solidFill>
                <a:effectLst/>
                <a:latin typeface="+mn-lt"/>
                <a:ea typeface="+mn-ea"/>
                <a:cs typeface="+mn-cs"/>
              </a:rPr>
              <a:t>more than </a:t>
            </a:r>
            <a:r>
              <a:rPr lang="en-US" sz="1200" b="1" kern="1200" dirty="0">
                <a:solidFill>
                  <a:schemeClr val="tx1"/>
                </a:solidFill>
                <a:effectLst/>
                <a:latin typeface="+mn-lt"/>
                <a:ea typeface="+mn-ea"/>
                <a:cs typeface="+mn-cs"/>
              </a:rPr>
              <a:t>88% o</a:t>
            </a:r>
            <a:r>
              <a:rPr lang="en-US" sz="1200" kern="1200" dirty="0">
                <a:solidFill>
                  <a:schemeClr val="tx1"/>
                </a:solidFill>
                <a:effectLst/>
                <a:latin typeface="+mn-lt"/>
                <a:ea typeface="+mn-ea"/>
                <a:cs typeface="+mn-cs"/>
              </a:rPr>
              <a:t>f Generation X is </a:t>
            </a:r>
            <a:r>
              <a:rPr lang="en-US" sz="1200" b="1" kern="1200" dirty="0">
                <a:solidFill>
                  <a:schemeClr val="tx1"/>
                </a:solidFill>
                <a:effectLst/>
                <a:latin typeface="+mn-lt"/>
                <a:ea typeface="+mn-ea"/>
                <a:cs typeface="+mn-cs"/>
              </a:rPr>
              <a:t>on Facebook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peer-to-peer</a:t>
            </a:r>
            <a:r>
              <a:rPr lang="en-US" sz="1200" kern="1200" dirty="0">
                <a:solidFill>
                  <a:schemeClr val="tx1"/>
                </a:solidFill>
                <a:effectLst/>
                <a:latin typeface="+mn-lt"/>
                <a:ea typeface="+mn-ea"/>
                <a:cs typeface="+mn-cs"/>
              </a:rPr>
              <a:t> fundraisers hosted on Facebook can be very effective with this generation.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Transparency -</a:t>
            </a:r>
            <a:r>
              <a:rPr lang="en-US" sz="1200" kern="1200" dirty="0">
                <a:solidFill>
                  <a:schemeClr val="tx1"/>
                </a:solidFill>
                <a:effectLst/>
                <a:latin typeface="+mn-lt"/>
                <a:ea typeface="+mn-ea"/>
                <a:cs typeface="+mn-cs"/>
              </a:rPr>
              <a:t>This generation is willing to volunteer their time and donate their money, but they want to know what is being done with their contributions. Building trust through effective communication is key.</a:t>
            </a:r>
            <a:endParaRPr lang="en-US" dirty="0"/>
          </a:p>
          <a:p>
            <a:r>
              <a:rPr lang="en-US" dirty="0"/>
              <a:t>Be brief and to the point; don’t waste time</a:t>
            </a:r>
          </a:p>
          <a:p>
            <a:r>
              <a:rPr lang="en-US" dirty="0"/>
              <a:t>Use web-based techniques, EFT, online giving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Prefer task forces to long term committees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Xers, transparency builds trust. Make your communication with Xers as transparent as possible. Moreover, your Xer will appreciate efficient communication now more than ever. As they continue working to keep their own lives intact, be a resource to them, not a bother. For self-sufficient Xers, purposeful communication is a better approach than constant communication.</a:t>
            </a:r>
          </a:p>
          <a:p>
            <a:endParaRPr lang="en-US" b="1" dirty="0"/>
          </a:p>
        </p:txBody>
      </p:sp>
      <p:sp>
        <p:nvSpPr>
          <p:cNvPr id="4" name="Slide Number Placeholder 3"/>
          <p:cNvSpPr>
            <a:spLocks noGrp="1"/>
          </p:cNvSpPr>
          <p:nvPr>
            <p:ph type="sldNum" sz="quarter" idx="10"/>
          </p:nvPr>
        </p:nvSpPr>
        <p:spPr/>
        <p:txBody>
          <a:bodyPr/>
          <a:lstStyle/>
          <a:p>
            <a:fld id="{41CF5264-12DC-43B5-AA50-D12792F0F016}" type="slidenum">
              <a:rPr lang="en-US" smtClean="0"/>
              <a:t>36</a:t>
            </a:fld>
            <a:endParaRPr lang="en-US"/>
          </a:p>
        </p:txBody>
      </p:sp>
    </p:spTree>
    <p:extLst>
      <p:ext uri="{BB962C8B-B14F-4D97-AF65-F5344CB8AC3E}">
        <p14:creationId xmlns:p14="http://schemas.microsoft.com/office/powerpoint/2010/main" val="371826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dt" sz="quarter" idx="1"/>
          </p:nvPr>
        </p:nvSpPr>
        <p:spPr>
          <a:xfrm>
            <a:off x="3884613" y="0"/>
            <a:ext cx="2971800" cy="457200"/>
          </a:xfrm>
          <a:noFill/>
        </p:spPr>
        <p:txBody>
          <a:bodyPr/>
          <a:lstStyle/>
          <a:p>
            <a:fld id="{AA7CF150-64AE-48F9-BAE4-98F9FBBB7DC2}" type="datetime8">
              <a:rPr lang="en-US" sz="1200" smtClean="0">
                <a:latin typeface="Times New Roman" pitchFamily="18" charset="0"/>
              </a:rPr>
              <a:pPr/>
              <a:t>3/5/2023 6:57 PM</a:t>
            </a:fld>
            <a:endParaRPr lang="en-US" sz="1200">
              <a:latin typeface="Times New Roman" pitchFamily="18" charset="0"/>
            </a:endParaRPr>
          </a:p>
        </p:txBody>
      </p:sp>
      <p:sp>
        <p:nvSpPr>
          <p:cNvPr id="21507"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1508" name="Rectangle 7"/>
          <p:cNvSpPr>
            <a:spLocks noGrp="1" noChangeArrowheads="1"/>
          </p:cNvSpPr>
          <p:nvPr>
            <p:ph type="sldNum" sz="quarter" idx="5"/>
          </p:nvPr>
        </p:nvSpPr>
        <p:spPr>
          <a:xfrm>
            <a:off x="5762625" y="8685213"/>
            <a:ext cx="1093788" cy="457200"/>
          </a:xfrm>
          <a:noFill/>
        </p:spPr>
        <p:txBody>
          <a:bodyPr/>
          <a:lstStyle/>
          <a:p>
            <a:fld id="{65B776C7-E383-4FBF-96EF-31EB68012D1B}" type="slidenum">
              <a:rPr lang="en-US">
                <a:latin typeface="Times New Roman" pitchFamily="18" charset="0"/>
              </a:rPr>
              <a:pPr/>
              <a:t>37</a:t>
            </a:fld>
            <a:endParaRPr lang="en-US">
              <a:latin typeface="Times New Roman" pitchFamily="18" charset="0"/>
            </a:endParaRPr>
          </a:p>
        </p:txBody>
      </p:sp>
      <p:sp>
        <p:nvSpPr>
          <p:cNvPr id="21509" name="Rectangle 2"/>
          <p:cNvSpPr>
            <a:spLocks noGrp="1" noRot="1" noChangeAspect="1" noChangeArrowheads="1" noTextEdit="1"/>
          </p:cNvSpPr>
          <p:nvPr>
            <p:ph type="sldImg"/>
          </p:nvPr>
        </p:nvSpPr>
        <p:spPr>
          <a:xfrm>
            <a:off x="381000" y="685800"/>
            <a:ext cx="6096000" cy="3429000"/>
          </a:xfrm>
          <a:ln/>
        </p:spPr>
      </p:sp>
      <p:sp>
        <p:nvSpPr>
          <p:cNvPr id="21510" name="Rectangle 3"/>
          <p:cNvSpPr>
            <a:spLocks noGrp="1" noChangeArrowheads="1"/>
          </p:cNvSpPr>
          <p:nvPr>
            <p:ph type="body" idx="1"/>
          </p:nvPr>
        </p:nvSpPr>
        <p:spPr>
          <a:noFill/>
          <a:ln/>
        </p:spPr>
        <p:txBody>
          <a:bodyPr>
            <a:normAutofit/>
          </a:bodyPr>
          <a:lstStyle/>
          <a:p>
            <a:r>
              <a:rPr lang="en-US" sz="1200" b="1" kern="1200" dirty="0">
                <a:solidFill>
                  <a:schemeClr val="tx1"/>
                </a:solidFill>
                <a:effectLst/>
                <a:latin typeface="+mn-lt"/>
                <a:ea typeface="+mn-ea"/>
                <a:cs typeface="+mn-cs"/>
              </a:rPr>
              <a:t>Next Gen donors are </a:t>
            </a:r>
            <a:r>
              <a:rPr lang="en-US" sz="1200" kern="1200" dirty="0">
                <a:solidFill>
                  <a:schemeClr val="tx1"/>
                </a:solidFill>
                <a:effectLst/>
                <a:latin typeface="+mn-lt"/>
                <a:ea typeface="+mn-ea"/>
                <a:cs typeface="+mn-cs"/>
              </a:rPr>
              <a:t>millennials and Gen Z collectively.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Both</a:t>
            </a:r>
            <a:r>
              <a:rPr lang="en-US" sz="1200" kern="1200" dirty="0">
                <a:solidFill>
                  <a:schemeClr val="tx1"/>
                </a:solidFill>
                <a:effectLst/>
                <a:latin typeface="+mn-lt"/>
                <a:ea typeface="+mn-ea"/>
                <a:cs typeface="+mn-cs"/>
              </a:rPr>
              <a:t> the millennial and Gen Z generations </a:t>
            </a:r>
            <a:r>
              <a:rPr lang="en-US" sz="1200" b="1" kern="1200" dirty="0">
                <a:solidFill>
                  <a:schemeClr val="tx1"/>
                </a:solidFill>
                <a:effectLst/>
                <a:latin typeface="+mn-lt"/>
                <a:ea typeface="+mn-ea"/>
                <a:cs typeface="+mn-cs"/>
              </a:rPr>
              <a:t>gave more than any other generation during the pandem</a:t>
            </a:r>
            <a:r>
              <a:rPr lang="en-US" sz="1200" kern="1200" dirty="0">
                <a:solidFill>
                  <a:schemeClr val="tx1"/>
                </a:solidFill>
                <a:effectLst/>
                <a:latin typeface="+mn-lt"/>
                <a:ea typeface="+mn-ea"/>
                <a:cs typeface="+mn-cs"/>
              </a:rPr>
              <a:t>ic, </a:t>
            </a:r>
            <a:r>
              <a:rPr lang="en-US" sz="1200" b="1" kern="1200" dirty="0">
                <a:solidFill>
                  <a:schemeClr val="tx1"/>
                </a:solidFill>
                <a:effectLst/>
                <a:latin typeface="+mn-lt"/>
                <a:ea typeface="+mn-ea"/>
                <a:cs typeface="+mn-cs"/>
              </a:rPr>
              <a:t>demonstrating </a:t>
            </a:r>
            <a:r>
              <a:rPr lang="en-US" sz="1200" kern="1200" dirty="0">
                <a:solidFill>
                  <a:schemeClr val="tx1"/>
                </a:solidFill>
                <a:effectLst/>
                <a:latin typeface="+mn-lt"/>
                <a:ea typeface="+mn-ea"/>
                <a:cs typeface="+mn-cs"/>
              </a:rPr>
              <a:t>both the </a:t>
            </a:r>
            <a:r>
              <a:rPr lang="en-US" sz="1200" b="1" kern="1200" dirty="0">
                <a:solidFill>
                  <a:schemeClr val="tx1"/>
                </a:solidFill>
                <a:effectLst/>
                <a:latin typeface="+mn-lt"/>
                <a:ea typeface="+mn-ea"/>
                <a:cs typeface="+mn-cs"/>
              </a:rPr>
              <a:t>economic power</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expansive generosity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of this younger age group</a:t>
            </a:r>
            <a:r>
              <a:rPr lang="en-US" sz="1200" kern="1200" dirty="0">
                <a:solidFill>
                  <a:schemeClr val="tx1"/>
                </a:solidFill>
                <a:effectLst/>
                <a:latin typeface="+mn-lt"/>
                <a:ea typeface="+mn-ea"/>
                <a:cs typeface="+mn-cs"/>
              </a:rPr>
              <a:t>. How the next-gen responded was </a:t>
            </a:r>
            <a:r>
              <a:rPr lang="en-US" sz="1200" b="1" kern="1200" dirty="0">
                <a:solidFill>
                  <a:schemeClr val="tx1"/>
                </a:solidFill>
                <a:effectLst/>
                <a:latin typeface="+mn-lt"/>
                <a:ea typeface="+mn-ea"/>
                <a:cs typeface="+mn-cs"/>
              </a:rPr>
              <a:t>not a one-time reaction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Philanthropy and traditional giving will not “return to normal.”</a:t>
            </a:r>
            <a:r>
              <a:rPr lang="en-US" sz="1200" kern="1200" dirty="0">
                <a:solidFill>
                  <a:schemeClr val="tx1"/>
                </a:solidFill>
                <a:effectLst/>
                <a:latin typeface="+mn-lt"/>
                <a:ea typeface="+mn-ea"/>
                <a:cs typeface="+mn-cs"/>
              </a:rPr>
              <a:t> Instead, we will be </a:t>
            </a:r>
            <a:r>
              <a:rPr lang="en-US" sz="1200" b="1" kern="1200" dirty="0">
                <a:solidFill>
                  <a:schemeClr val="tx1"/>
                </a:solidFill>
                <a:effectLst/>
                <a:latin typeface="+mn-lt"/>
                <a:ea typeface="+mn-ea"/>
                <a:cs typeface="+mn-cs"/>
              </a:rPr>
              <a:t>required to shift toward a more tech-savvy, yet secure method</a:t>
            </a:r>
            <a:r>
              <a:rPr lang="en-US" sz="1200" kern="1200" dirty="0">
                <a:solidFill>
                  <a:schemeClr val="tx1"/>
                </a:solidFill>
                <a:effectLst/>
                <a:latin typeface="+mn-lt"/>
                <a:ea typeface="+mn-ea"/>
                <a:cs typeface="+mn-cs"/>
              </a:rPr>
              <a:t> of </a:t>
            </a:r>
            <a:r>
              <a:rPr lang="en-US" sz="1200" b="1" kern="1200" dirty="0">
                <a:solidFill>
                  <a:schemeClr val="tx1"/>
                </a:solidFill>
                <a:effectLst/>
                <a:latin typeface="+mn-lt"/>
                <a:ea typeface="+mn-ea"/>
                <a:cs typeface="+mn-cs"/>
              </a:rPr>
              <a:t>reaching a younger population.</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eaLnBrk="1" hangingPunct="1"/>
            <a:endParaRPr lang="en-US" dirty="0"/>
          </a:p>
        </p:txBody>
      </p:sp>
    </p:spTree>
    <p:extLst>
      <p:ext uri="{BB962C8B-B14F-4D97-AF65-F5344CB8AC3E}">
        <p14:creationId xmlns:p14="http://schemas.microsoft.com/office/powerpoint/2010/main" val="2807301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Younger donors look for</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hands-on engagement and involvement </a:t>
            </a:r>
            <a:r>
              <a:rPr lang="en-US" sz="1200" kern="1200" dirty="0">
                <a:effectLst/>
                <a:latin typeface="Calibri" panose="020F0502020204030204" pitchFamily="34" charset="0"/>
                <a:ea typeface="Calibri" panose="020F0502020204030204" pitchFamily="34" charset="0"/>
                <a:cs typeface="Calibri" panose="020F0502020204030204" pitchFamily="34" charset="0"/>
              </a:rPr>
              <a:t>with the organizations they support</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They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aren’t satisfied </a:t>
            </a:r>
            <a:r>
              <a:rPr lang="en-US" sz="1200" kern="1200" dirty="0">
                <a:effectLst/>
                <a:latin typeface="Calibri" panose="020F0502020204030204" pitchFamily="34" charset="0"/>
                <a:ea typeface="Calibri" panose="020F0502020204030204" pitchFamily="34" charset="0"/>
                <a:cs typeface="Calibri" panose="020F0502020204030204" pitchFamily="34" charset="0"/>
              </a:rPr>
              <a:t>with a</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recurring annual donation</a:t>
            </a:r>
            <a:r>
              <a:rPr lang="en-US" sz="1200" kern="1200" dirty="0">
                <a:effectLst/>
                <a:latin typeface="Calibri" panose="020F0502020204030204" pitchFamily="34" charset="0"/>
                <a:ea typeface="Calibri" panose="020F0502020204030204" pitchFamily="34" charset="0"/>
                <a:cs typeface="Calibri" panose="020F0502020204030204" pitchFamily="34" charset="0"/>
              </a:rPr>
              <a:t> to a cause they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aren’t involved 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Want to feel like they’re</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in the room where decisions are being made.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Want to be an</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integral part of achieving social impact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Drawn to</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social causes that inspire and invite their full engagement. </a:t>
            </a:r>
            <a:r>
              <a:rPr lang="en-US" sz="1200" kern="1200" dirty="0">
                <a:effectLst/>
                <a:latin typeface="Calibri" panose="020F0502020204030204" pitchFamily="34" charset="0"/>
                <a:ea typeface="Calibri" panose="020F0502020204030204" pitchFamily="34" charset="0"/>
                <a:cs typeface="Calibri" panose="020F0502020204030204" pitchFamily="34" charset="0"/>
              </a:rPr>
              <a:t>Next-gens tend to</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integrate philanthropy </a:t>
            </a:r>
            <a:r>
              <a:rPr lang="en-US" sz="1200" kern="1200" dirty="0">
                <a:effectLst/>
                <a:latin typeface="Calibri" panose="020F0502020204030204" pitchFamily="34" charset="0"/>
                <a:ea typeface="Calibri" panose="020F0502020204030204" pitchFamily="34" charset="0"/>
                <a:cs typeface="Calibri" panose="020F0502020204030204" pitchFamily="34" charset="0"/>
              </a:rPr>
              <a:t>into all</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aspects of their lives.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Give </a:t>
            </a:r>
            <a:r>
              <a:rPr lang="en-US" sz="1200" kern="1200" dirty="0">
                <a:effectLst/>
                <a:latin typeface="Calibri" panose="020F0502020204030204" pitchFamily="34" charset="0"/>
                <a:ea typeface="Calibri" panose="020F0502020204030204" pitchFamily="34" charset="0"/>
                <a:cs typeface="Calibri" panose="020F0502020204030204" pitchFamily="34" charset="0"/>
              </a:rPr>
              <a:t>when they feel</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inspired by an organization. This means don’t shy away from bold views. Share your stance on social issues with specific examples of what you’re doing to advance progress. Remember, young givers want to get behind a cause that is meaningful to them.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CF5264-12DC-43B5-AA50-D12792F0F016}" type="slidenum">
              <a:rPr lang="en-US" smtClean="0"/>
              <a:t>38</a:t>
            </a:fld>
            <a:endParaRPr lang="en-US"/>
          </a:p>
        </p:txBody>
      </p:sp>
    </p:spTree>
    <p:extLst>
      <p:ext uri="{BB962C8B-B14F-4D97-AF65-F5344CB8AC3E}">
        <p14:creationId xmlns:p14="http://schemas.microsoft.com/office/powerpoint/2010/main" val="1066589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you’re looking to attract and inspire donors from this generation, build relationships with local news outlets and put an emphasis on sharing donor impact on your social media channels. This generation wants to know that their support will help change the world; you need to make a concerted effort to show them! Center your church’s narrative in human terms through written word, videos and images. If next-gen donors see themselves or someone they know as being affected by a cause, they will have a higher propensity to take action.</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Poor social media presence is the #1 reason someone from this generation will decide not to donate, so stay active.</a:t>
            </a:r>
          </a:p>
          <a:p>
            <a:pPr marL="0" marR="0">
              <a:lnSpc>
                <a:spcPct val="107000"/>
              </a:lnSpc>
              <a:spcBef>
                <a:spcPts val="0"/>
              </a:spcBef>
              <a:spcAft>
                <a:spcPts val="0"/>
              </a:spcAft>
            </a:pPr>
            <a:endParaRPr lang="en-US" sz="1200" kern="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they decide to make a gift, they want to donate quickly and easily. 32.6% of them are most likely to want to give as a result of social media posts, so explore adding a donate button or link to your donation form to your posts. 29.1% of them want to donate via a text message or app, so consider creating a text giving keyword they can use to make a gift on their phones.</a:t>
            </a:r>
          </a:p>
          <a:p>
            <a:pPr marL="0" marR="0">
              <a:lnSpc>
                <a:spcPct val="107000"/>
              </a:lnSpc>
              <a:spcBef>
                <a:spcPts val="0"/>
              </a:spcBef>
              <a:spcAft>
                <a:spcPts val="0"/>
              </a:spcAft>
            </a:pPr>
            <a:endParaRPr lang="en-US" sz="1200" kern="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CF5264-12DC-43B5-AA50-D12792F0F016}" type="slidenum">
              <a:rPr lang="en-US" smtClean="0"/>
              <a:t>39</a:t>
            </a:fld>
            <a:endParaRPr lang="en-US"/>
          </a:p>
        </p:txBody>
      </p:sp>
    </p:spTree>
    <p:extLst>
      <p:ext uri="{BB962C8B-B14F-4D97-AF65-F5344CB8AC3E}">
        <p14:creationId xmlns:p14="http://schemas.microsoft.com/office/powerpoint/2010/main" val="825568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you want to keep Next Gen donors engaged on a regular basis, you’ll want to build personal relationships with them that will inspire them to stay engaged, pair them with a mentor.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you’ll need to show them that they’re actually making a difference in the world.</a:t>
            </a:r>
            <a:r>
              <a:rPr lang="en-US" sz="1200" kern="1200" dirty="0">
                <a:effectLst/>
                <a:latin typeface="Calibri" panose="020F0502020204030204" pitchFamily="34" charset="0"/>
                <a:ea typeface="Calibri" panose="020F0502020204030204" pitchFamily="34" charset="0"/>
                <a:cs typeface="Calibri" panose="020F0502020204030204" pitchFamily="34" charset="0"/>
              </a:rPr>
              <a:t> They want to see 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impact of their support first-hand and review data</a:t>
            </a:r>
            <a:r>
              <a:rPr lang="en-US" sz="1200" kern="1200" dirty="0">
                <a:effectLst/>
                <a:latin typeface="Calibri" panose="020F0502020204030204" pitchFamily="34" charset="0"/>
                <a:ea typeface="Calibri" panose="020F0502020204030204" pitchFamily="34" charset="0"/>
                <a:cs typeface="Calibri" panose="020F0502020204030204" pitchFamily="34" charset="0"/>
              </a:rPr>
              <a:t> that shows the success (or lack thereof) of a program or organization. Need to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provide transparency in linking</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charitable contributions to measurable results</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this group of donors is most motivated by making an impact on the causes that inspire them, they want to stay in touch with the organizations they support. They prefer more frequent updates than any of the other generations: 40.7% of them want monthly updates! They’re most interested in receiving updates containing stories about the people they helped and about how their money was used. Generally, they prefer to see updates on social media, but they do appreciate personal phone calls (remember how they’re motivated by personal relationships?).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40</a:t>
            </a:fld>
            <a:endParaRPr lang="en-US"/>
          </a:p>
        </p:txBody>
      </p:sp>
    </p:spTree>
    <p:extLst>
      <p:ext uri="{BB962C8B-B14F-4D97-AF65-F5344CB8AC3E}">
        <p14:creationId xmlns:p14="http://schemas.microsoft.com/office/powerpoint/2010/main" val="170080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or young adults during Depression,   WWII; after the war, settled down in prosperity</a:t>
            </a:r>
          </a:p>
          <a:p>
            <a:r>
              <a:rPr lang="en-US" dirty="0"/>
              <a:t>Value teamwork, conformity, respect for authority, hierarchy, fair play, honor</a:t>
            </a:r>
          </a:p>
          <a:p>
            <a:r>
              <a:rPr lang="en-US" dirty="0"/>
              <a:t>Take religious obligations seriously</a:t>
            </a:r>
          </a:p>
          <a:p>
            <a:r>
              <a:rPr lang="en-US" dirty="0"/>
              <a:t>Enjoy building for posterity</a:t>
            </a:r>
          </a:p>
          <a:p>
            <a:r>
              <a:rPr lang="en-US" dirty="0"/>
              <a:t>Value fair play, tolerance, compromise</a:t>
            </a:r>
          </a:p>
          <a:p>
            <a:r>
              <a:rPr lang="en-US" dirty="0"/>
              <a:t>Preference for relational consensus building</a:t>
            </a: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5</a:t>
            </a:fld>
            <a:endParaRPr lang="en-US"/>
          </a:p>
        </p:txBody>
      </p:sp>
    </p:spTree>
    <p:extLst>
      <p:ext uri="{BB962C8B-B14F-4D97-AF65-F5344CB8AC3E}">
        <p14:creationId xmlns:p14="http://schemas.microsoft.com/office/powerpoint/2010/main" val="1996555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Another way to keep Next Gen involved with your church by giving them non-financial ways to support your work. They’re very willing to raise money for their favorite organizations by asking friends and family for support (82.4% are willing to do so). Ask them to participate in a peer-to-peer fundraiser, invite them to collect donations to mark milestone occasions like birthdays and graduations, or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encourage them to share their content to their social networks. </a:t>
            </a:r>
            <a:r>
              <a:rPr lang="en-US" sz="1200" kern="1200" dirty="0">
                <a:effectLst/>
                <a:latin typeface="Calibri" panose="020F0502020204030204" pitchFamily="34" charset="0"/>
                <a:ea typeface="Calibri" panose="020F0502020204030204" pitchFamily="34" charset="0"/>
                <a:cs typeface="Calibri" panose="020F0502020204030204" pitchFamily="34" charset="0"/>
              </a:rPr>
              <a:t>Younger generations</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place a priority on sharing knowledge, </a:t>
            </a:r>
            <a:r>
              <a:rPr lang="en-US" sz="1200" kern="1200" dirty="0">
                <a:effectLst/>
                <a:latin typeface="Calibri" panose="020F0502020204030204" pitchFamily="34" charset="0"/>
                <a:ea typeface="Calibri" panose="020F0502020204030204" pitchFamily="34" charset="0"/>
                <a:cs typeface="Calibri" panose="020F0502020204030204" pitchFamily="34" charset="0"/>
              </a:rPr>
              <a:t>and their</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philanthropy is no exception. </a:t>
            </a:r>
            <a:r>
              <a:rPr lang="en-US" sz="1200" kern="1200" dirty="0">
                <a:effectLst/>
                <a:latin typeface="Calibri" panose="020F0502020204030204" pitchFamily="34" charset="0"/>
                <a:ea typeface="Calibri" panose="020F0502020204030204" pitchFamily="34" charset="0"/>
                <a:cs typeface="Calibri" panose="020F0502020204030204" pitchFamily="34" charset="0"/>
              </a:rPr>
              <a:t>Next-gens will</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share their experience with organizations on social media, </a:t>
            </a:r>
            <a:r>
              <a:rPr lang="en-US" sz="1200" kern="1200" dirty="0">
                <a:effectLst/>
                <a:latin typeface="Calibri" panose="020F0502020204030204" pitchFamily="34" charset="0"/>
                <a:ea typeface="Calibri" panose="020F0502020204030204" pitchFamily="34" charset="0"/>
                <a:cs typeface="Calibri" panose="020F0502020204030204" pitchFamily="34" charset="0"/>
              </a:rPr>
              <a:t>making them</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valued ambassadors for churches that have long struggled to get their messages out. </a:t>
            </a:r>
            <a:r>
              <a:rPr lang="en-US" sz="1100" b="1" kern="1200" dirty="0">
                <a:effectLst/>
                <a:latin typeface="Calibri" panose="020F0502020204030204" pitchFamily="34" charset="0"/>
                <a:ea typeface="Calibri" panose="020F0502020204030204" pitchFamily="34" charset="0"/>
                <a:cs typeface="Calibri" panose="020F0502020204030204" pitchFamily="34" charset="0"/>
              </a:rPr>
              <a:t>24% </a:t>
            </a:r>
            <a:r>
              <a:rPr lang="en-US" sz="1100" kern="1200" dirty="0">
                <a:effectLst/>
                <a:latin typeface="Calibri" panose="020F0502020204030204" pitchFamily="34" charset="0"/>
                <a:ea typeface="Calibri" panose="020F0502020204030204" pitchFamily="34" charset="0"/>
                <a:cs typeface="Calibri" panose="020F0502020204030204" pitchFamily="34" charset="0"/>
              </a:rPr>
              <a:t>have </a:t>
            </a:r>
            <a:r>
              <a:rPr lang="en-US" sz="1100" b="1" kern="1200" dirty="0">
                <a:effectLst/>
                <a:latin typeface="Calibri" panose="020F0502020204030204" pitchFamily="34" charset="0"/>
                <a:ea typeface="Calibri" panose="020F0502020204030204" pitchFamily="34" charset="0"/>
                <a:cs typeface="Calibri" panose="020F0502020204030204" pitchFamily="34" charset="0"/>
              </a:rPr>
              <a:t>donated after learning </a:t>
            </a:r>
            <a:r>
              <a:rPr lang="en-US" sz="1100" kern="1200" dirty="0">
                <a:effectLst/>
                <a:latin typeface="Calibri" panose="020F0502020204030204" pitchFamily="34" charset="0"/>
                <a:ea typeface="Calibri" panose="020F0502020204030204" pitchFamily="34" charset="0"/>
                <a:cs typeface="Calibri" panose="020F0502020204030204" pitchFamily="34" charset="0"/>
              </a:rPr>
              <a:t>about a cause</a:t>
            </a:r>
            <a:r>
              <a:rPr lang="en-US" sz="1100" b="1" kern="1200" dirty="0">
                <a:effectLst/>
                <a:latin typeface="Calibri" panose="020F0502020204030204" pitchFamily="34" charset="0"/>
                <a:ea typeface="Calibri" panose="020F0502020204030204" pitchFamily="34" charset="0"/>
                <a:cs typeface="Calibri" panose="020F0502020204030204" pitchFamily="34" charset="0"/>
              </a:rPr>
              <a:t> on social media.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want to help—give them ways to do so!</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41</a:t>
            </a:fld>
            <a:endParaRPr lang="en-US"/>
          </a:p>
        </p:txBody>
      </p:sp>
    </p:spTree>
    <p:extLst>
      <p:ext uri="{BB962C8B-B14F-4D97-AF65-F5344CB8AC3E}">
        <p14:creationId xmlns:p14="http://schemas.microsoft.com/office/powerpoint/2010/main" val="3210534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Understanding their impact is the best way to keep Generation Z donors engaged with your church. 62.4% of them have stopped long-term support of their favorite nonprofits, and they have some really interesting reasons for ending those relationships. The most common one was that they could no longer afford to give. That isn’t particularly surprising—many of these donors are students who are either new to the workforce or have not yet finished school! The next most common reasons for ceasing their support is that they either received no updates about how their money was used or were simply never asked to give again.</a:t>
            </a:r>
          </a:p>
          <a:p>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Many believe that it’s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up to their generation</a:t>
            </a:r>
            <a:r>
              <a:rPr lang="en-US" sz="1200" kern="1200" dirty="0">
                <a:effectLst/>
                <a:latin typeface="Calibri" panose="020F0502020204030204" pitchFamily="34" charset="0"/>
                <a:ea typeface="Calibri" panose="020F0502020204030204" pitchFamily="34" charset="0"/>
                <a:cs typeface="Calibri" panose="020F0502020204030204" pitchFamily="34" charset="0"/>
              </a:rPr>
              <a:t> to drive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giving to be more impactful, engaged and connected</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drive to innovate, solve real-world problems and ensure that giving time and resources are being put to best effect </a:t>
            </a:r>
            <a:r>
              <a:rPr lang="en-US" sz="1200" kern="1200" dirty="0">
                <a:effectLst/>
                <a:latin typeface="Calibri" panose="020F0502020204030204" pitchFamily="34" charset="0"/>
                <a:ea typeface="Calibri" panose="020F0502020204030204" pitchFamily="34" charset="0"/>
                <a:cs typeface="Calibri" panose="020F0502020204030204" pitchFamily="34" charset="0"/>
              </a:rPr>
              <a:t>will be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game-changers for leaders seeking to accelerate the impact of their work.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Younger generations are shaping a new course for philanthropy. They will likely continue to challenge convention and historical practices, raising the bar from charitable </a:t>
            </a:r>
            <a:r>
              <a:rPr lang="en-US" sz="1200" i="1" kern="1200" dirty="0">
                <a:solidFill>
                  <a:schemeClr val="tx1"/>
                </a:solidFill>
                <a:effectLst/>
                <a:latin typeface="+mn-lt"/>
                <a:ea typeface="+mn-ea"/>
                <a:cs typeface="+mn-cs"/>
              </a:rPr>
              <a:t>giving</a:t>
            </a:r>
            <a:r>
              <a:rPr lang="en-US" sz="1200" kern="1200" dirty="0">
                <a:solidFill>
                  <a:schemeClr val="tx1"/>
                </a:solidFill>
                <a:effectLst/>
                <a:latin typeface="+mn-lt"/>
                <a:ea typeface="+mn-ea"/>
                <a:cs typeface="+mn-cs"/>
              </a:rPr>
              <a:t> to charitable </a:t>
            </a:r>
            <a:r>
              <a:rPr lang="en-US" sz="1200" i="1" kern="1200" dirty="0">
                <a:solidFill>
                  <a:schemeClr val="tx1"/>
                </a:solidFill>
                <a:effectLst/>
                <a:latin typeface="+mn-lt"/>
                <a:ea typeface="+mn-ea"/>
                <a:cs typeface="+mn-cs"/>
              </a:rPr>
              <a:t>living.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CF5264-12DC-43B5-AA50-D12792F0F016}" type="slidenum">
              <a:rPr lang="en-US" smtClean="0"/>
              <a:t>42</a:t>
            </a:fld>
            <a:endParaRPr lang="en-US"/>
          </a:p>
        </p:txBody>
      </p:sp>
    </p:spTree>
    <p:extLst>
      <p:ext uri="{BB962C8B-B14F-4D97-AF65-F5344CB8AC3E}">
        <p14:creationId xmlns:p14="http://schemas.microsoft.com/office/powerpoint/2010/main" val="2599223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dt" sz="quarter" idx="1"/>
          </p:nvPr>
        </p:nvSpPr>
        <p:spPr>
          <a:xfrm>
            <a:off x="3884613" y="0"/>
            <a:ext cx="2971800" cy="457200"/>
          </a:xfrm>
          <a:noFill/>
        </p:spPr>
        <p:txBody>
          <a:bodyPr/>
          <a:lstStyle/>
          <a:p>
            <a:fld id="{538AF49E-52A4-4007-A687-53E963EC4837}" type="datetime8">
              <a:rPr lang="en-US" sz="1200" smtClean="0">
                <a:latin typeface="Times New Roman" pitchFamily="18" charset="0"/>
              </a:rPr>
              <a:pPr/>
              <a:t>3/5/2023 6:57 PM</a:t>
            </a:fld>
            <a:endParaRPr lang="en-US" sz="1200">
              <a:latin typeface="Times New Roman" pitchFamily="18" charset="0"/>
            </a:endParaRPr>
          </a:p>
        </p:txBody>
      </p:sp>
      <p:sp>
        <p:nvSpPr>
          <p:cNvPr id="18435"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18436" name="Rectangle 7"/>
          <p:cNvSpPr>
            <a:spLocks noGrp="1" noChangeArrowheads="1"/>
          </p:cNvSpPr>
          <p:nvPr>
            <p:ph type="sldNum" sz="quarter" idx="5"/>
          </p:nvPr>
        </p:nvSpPr>
        <p:spPr>
          <a:xfrm>
            <a:off x="5762625" y="8685213"/>
            <a:ext cx="1093788" cy="457200"/>
          </a:xfrm>
          <a:noFill/>
        </p:spPr>
        <p:txBody>
          <a:bodyPr/>
          <a:lstStyle/>
          <a:p>
            <a:fld id="{337CE167-3137-4CC4-AA22-CA2D4946252B}" type="slidenum">
              <a:rPr lang="en-US">
                <a:latin typeface="Times New Roman" pitchFamily="18" charset="0"/>
              </a:rPr>
              <a:pPr/>
              <a:t>43</a:t>
            </a:fld>
            <a:endParaRPr lang="en-US">
              <a:latin typeface="Times New Roman" pitchFamily="18" charset="0"/>
            </a:endParaRPr>
          </a:p>
        </p:txBody>
      </p:sp>
      <p:sp>
        <p:nvSpPr>
          <p:cNvPr id="18437" name="Rectangle 4"/>
          <p:cNvSpPr>
            <a:spLocks noGrp="1" noRot="1" noChangeAspect="1" noChangeArrowheads="1" noTextEdit="1"/>
          </p:cNvSpPr>
          <p:nvPr>
            <p:ph type="sldImg"/>
          </p:nvPr>
        </p:nvSpPr>
        <p:spPr>
          <a:xfrm>
            <a:off x="381000" y="685800"/>
            <a:ext cx="6096000" cy="3429000"/>
          </a:xfrm>
          <a:ln/>
        </p:spPr>
      </p:sp>
      <p:sp>
        <p:nvSpPr>
          <p:cNvPr id="18438" name="Rectangle 5"/>
          <p:cNvSpPr>
            <a:spLocks noGrp="1" noChangeArrowheads="1"/>
          </p:cNvSpPr>
          <p:nvPr>
            <p:ph type="body" idx="1"/>
          </p:nvPr>
        </p:nvSpPr>
        <p:spPr>
          <a:noFill/>
          <a:ln/>
        </p:spPr>
        <p:txBody>
          <a:bodyPr>
            <a:normAutofit fontScale="92500" lnSpcReduction="20000"/>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***Wrap Up:</a:t>
            </a: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All </a:t>
            </a:r>
            <a:r>
              <a:rPr lang="en-US" sz="1200" kern="1200" dirty="0">
                <a:effectLst/>
                <a:latin typeface="Calibri" panose="020F0502020204030204" pitchFamily="34" charset="0"/>
                <a:ea typeface="Calibri" panose="020F0502020204030204" pitchFamily="34" charset="0"/>
                <a:cs typeface="Calibri" panose="020F0502020204030204" pitchFamily="34" charset="0"/>
              </a:rPr>
              <a:t>these generations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can be engaged</a:t>
            </a:r>
            <a:r>
              <a:rPr lang="en-US" sz="1200" kern="1200" dirty="0">
                <a:effectLst/>
                <a:latin typeface="Calibri" panose="020F0502020204030204" pitchFamily="34" charset="0"/>
                <a:ea typeface="Calibri" panose="020F0502020204030204" pitchFamily="34" charset="0"/>
                <a:cs typeface="Calibri" panose="020F0502020204030204" pitchFamily="34" charset="0"/>
              </a:rPr>
              <a:t> inside your faith community by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focusing on their interests</a:t>
            </a:r>
            <a:r>
              <a:rPr lang="en-US" sz="1200" kern="1200" dirty="0">
                <a:effectLst/>
                <a:latin typeface="Calibri" panose="020F0502020204030204" pitchFamily="34" charset="0"/>
                <a:ea typeface="Calibri" panose="020F0502020204030204" pitchFamily="34"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Gen Z want to know where faith fits into their lives and can be engaged in service and social justice. Millennials </a:t>
            </a:r>
            <a:r>
              <a:rPr lang="en-US" sz="1200" kern="1200" dirty="0">
                <a:effectLst/>
                <a:latin typeface="Calibri" panose="020F0502020204030204" pitchFamily="34" charset="0"/>
                <a:ea typeface="Calibri" panose="020F0502020204030204" pitchFamily="34" charset="0"/>
                <a:cs typeface="Calibri" panose="020F0502020204030204" pitchFamily="34" charset="0"/>
              </a:rPr>
              <a:t>are 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loneliest generation</a:t>
            </a:r>
            <a:r>
              <a:rPr lang="en-US" sz="1200" kern="1200" dirty="0">
                <a:effectLst/>
                <a:latin typeface="Calibri" panose="020F0502020204030204" pitchFamily="34" charset="0"/>
                <a:ea typeface="Calibri" panose="020F0502020204030204" pitchFamily="34" charset="0"/>
                <a:cs typeface="Calibri" panose="020F0502020204030204" pitchFamily="34" charset="0"/>
              </a:rPr>
              <a:t> because they are glued to their phones and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need faith to fill the void</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Offer them opportunities to be part of a community that is larger than themselves and </a:t>
            </a:r>
            <a:r>
              <a:rPr lang="en-US" sz="1200" b="1" u="sng" kern="1200" dirty="0">
                <a:effectLst/>
                <a:latin typeface="Calibri" panose="020F0502020204030204" pitchFamily="34" charset="0"/>
                <a:ea typeface="Calibri" panose="020F0502020204030204" pitchFamily="34" charset="0"/>
                <a:cs typeface="Calibri" panose="020F0502020204030204" pitchFamily="34" charset="0"/>
              </a:rPr>
              <a:t>engage them</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 with the personal connections that technology can’t give them.</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Gen Xers</a:t>
            </a:r>
            <a:r>
              <a:rPr lang="en-US" sz="1200" kern="1200" dirty="0">
                <a:effectLst/>
                <a:latin typeface="Calibri" panose="020F0502020204030204" pitchFamily="34" charset="0"/>
                <a:ea typeface="Calibri" panose="020F0502020204030204" pitchFamily="34" charset="0"/>
                <a:cs typeface="Calibri" panose="020F0502020204030204" pitchFamily="34" charset="0"/>
              </a:rPr>
              <a:t> are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juggling mid-life issues</a:t>
            </a:r>
            <a:r>
              <a:rPr lang="en-US" sz="1200" kern="1200" dirty="0">
                <a:effectLst/>
                <a:latin typeface="Calibri" panose="020F0502020204030204" pitchFamily="34" charset="0"/>
                <a:ea typeface="Calibri" panose="020F0502020204030204" pitchFamily="34" charset="0"/>
                <a:cs typeface="Calibri" panose="020F0502020204030204" pitchFamily="34" charset="0"/>
              </a:rPr>
              <a:t> and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Boomers are the powerhouse donors </a:t>
            </a:r>
            <a:r>
              <a:rPr lang="en-US" sz="1200" kern="1200" dirty="0">
                <a:effectLst/>
                <a:latin typeface="Calibri" panose="020F0502020204030204" pitchFamily="34" charset="0"/>
                <a:ea typeface="Calibri" panose="020F0502020204030204" pitchFamily="34" charset="0"/>
                <a:cs typeface="Calibri" panose="020F0502020204030204" pitchFamily="34" charset="0"/>
              </a:rPr>
              <a:t>to faith communities.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Traditionalist</a:t>
            </a:r>
            <a:r>
              <a:rPr lang="en-US" sz="1200" kern="1200" dirty="0">
                <a:effectLst/>
                <a:latin typeface="Calibri" panose="020F0502020204030204" pitchFamily="34" charset="0"/>
                <a:ea typeface="Calibri" panose="020F0502020204030204" pitchFamily="34" charset="0"/>
                <a:cs typeface="Calibri" panose="020F0502020204030204" pitchFamily="34" charset="0"/>
              </a:rPr>
              <a:t> are about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legacy gifts</a:t>
            </a:r>
            <a:r>
              <a:rPr lang="en-US" sz="1200" kern="1200" dirty="0">
                <a:effectLst/>
                <a:latin typeface="Calibri" panose="020F0502020204030204" pitchFamily="34" charset="0"/>
                <a:ea typeface="Calibri" panose="020F0502020204030204" pitchFamily="34" charset="0"/>
                <a:cs typeface="Calibri" panose="020F0502020204030204" pitchFamily="34" charset="0"/>
              </a:rPr>
              <a:t> and may be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looking at their faith community</a:t>
            </a:r>
            <a:r>
              <a:rPr lang="en-US" sz="1200" kern="1200" dirty="0">
                <a:effectLst/>
                <a:latin typeface="Calibri" panose="020F0502020204030204" pitchFamily="34" charset="0"/>
                <a:ea typeface="Calibri" panose="020F0502020204030204" pitchFamily="34" charset="0"/>
                <a:cs typeface="Calibri" panose="020F0502020204030204" pitchFamily="34" charset="0"/>
              </a:rPr>
              <a:t> as a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place where their strength has been rooted.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r>
              <a:rPr lang="en-US" sz="1200" i="1" kern="1200" dirty="0">
                <a:effectLst/>
                <a:latin typeface="Calibri" panose="020F0502020204030204" pitchFamily="34" charset="0"/>
                <a:ea typeface="Calibri" panose="020F0502020204030204" pitchFamily="34" charset="0"/>
                <a:cs typeface="Calibri" panose="020F0502020204030204" pitchFamily="34" charset="0"/>
              </a:rPr>
              <a:t>Extra info: (41%) say they would not donate to a charity they supported in the past upon learning that the charity tolerates discrimination. By comparison, 34% would not donate to charities using culturally insensitive images and language, and 17% would not donate upon learning the charity’s board is not diverse.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b="1" dirty="0"/>
          </a:p>
          <a:p>
            <a:pPr marL="0" marR="0">
              <a:lnSpc>
                <a:spcPct val="107000"/>
              </a:lnSpc>
              <a:spcBef>
                <a:spcPts val="0"/>
              </a:spcBef>
              <a:spcAft>
                <a:spcPts val="0"/>
              </a:spcAft>
            </a:pPr>
            <a:r>
              <a:rPr lang="en-US" sz="1200" i="1" kern="1200" dirty="0">
                <a:effectLst/>
                <a:latin typeface="Calibri" panose="020F0502020204030204" pitchFamily="34" charset="0"/>
                <a:ea typeface="Calibri" panose="020F0502020204030204" pitchFamily="34" charset="0"/>
                <a:cs typeface="Calibri" panose="020F0502020204030204" pitchFamily="34" charset="0"/>
              </a:rPr>
              <a:t>Gen Z majority non-white by 2026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are comfortably retired</a:t>
            </a:r>
          </a:p>
          <a:p>
            <a:r>
              <a:rPr lang="en-US" dirty="0"/>
              <a:t>Especially value relationships and friendships</a:t>
            </a:r>
          </a:p>
          <a:p>
            <a:r>
              <a:rPr lang="en-US" dirty="0"/>
              <a:t>Enjoy members of other generations</a:t>
            </a:r>
          </a:p>
          <a:p>
            <a:r>
              <a:rPr lang="en-US" dirty="0"/>
              <a:t>Value helping hands for marginalized</a:t>
            </a:r>
          </a:p>
          <a:p>
            <a:r>
              <a:rPr lang="en-US" dirty="0"/>
              <a:t>Modest, giving is often quiet</a:t>
            </a:r>
          </a:p>
          <a:p>
            <a:r>
              <a:rPr lang="en-US" dirty="0"/>
              <a:t>Value support of arts and outreach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Calibri" panose="020F0502020204030204" pitchFamily="34" charset="0"/>
                <a:ea typeface="Calibri" panose="020F0502020204030204" pitchFamily="34" charset="0"/>
                <a:cs typeface="Calibri" panose="020F0502020204030204" pitchFamily="34" charset="0"/>
              </a:rPr>
              <a:t>are the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most religious</a:t>
            </a:r>
            <a:r>
              <a:rPr lang="en-US" sz="1200" kern="1200" dirty="0">
                <a:effectLst/>
                <a:latin typeface="Calibri" panose="020F0502020204030204" pitchFamily="34" charset="0"/>
                <a:ea typeface="Calibri" panose="020F0502020204030204" pitchFamily="34" charset="0"/>
                <a:cs typeface="Calibri" panose="020F0502020204030204" pitchFamily="34" charset="0"/>
              </a:rPr>
              <a:t>, with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89% aligning </a:t>
            </a:r>
            <a:r>
              <a:rPr lang="en-US" sz="1200" kern="1200" dirty="0">
                <a:effectLst/>
                <a:latin typeface="Calibri" panose="020F0502020204030204" pitchFamily="34" charset="0"/>
                <a:ea typeface="Calibri" panose="020F0502020204030204" pitchFamily="34" charset="0"/>
                <a:cs typeface="Calibri" panose="020F0502020204030204" pitchFamily="34" charset="0"/>
              </a:rPr>
              <a:t>themselves with a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particular religion. </a:t>
            </a:r>
            <a:r>
              <a:rPr lang="en-US" sz="1200" kern="1200" dirty="0">
                <a:effectLst/>
                <a:latin typeface="Calibri" panose="020F0502020204030204" pitchFamily="34" charset="0"/>
                <a:ea typeface="Calibri" panose="020F0502020204030204" pitchFamily="34" charset="0"/>
                <a:cs typeface="Calibri" panose="020F0502020204030204" pitchFamily="34" charset="0"/>
              </a:rPr>
              <a:t>As most of them are retired, they are a rich source of </a:t>
            </a:r>
            <a:r>
              <a:rPr lang="en-US" sz="1200" b="1" kern="1200" dirty="0">
                <a:effectLst/>
                <a:latin typeface="Calibri" panose="020F0502020204030204" pitchFamily="34" charset="0"/>
                <a:ea typeface="Calibri" panose="020F0502020204030204" pitchFamily="34" charset="0"/>
                <a:cs typeface="Calibri" panose="020F0502020204030204" pitchFamily="34" charset="0"/>
              </a:rPr>
              <a:t>estate gifts and ongoing contributions</a:t>
            </a: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6</a:t>
            </a:fld>
            <a:endParaRPr lang="en-US"/>
          </a:p>
        </p:txBody>
      </p:sp>
    </p:spTree>
    <p:extLst>
      <p:ext uri="{BB962C8B-B14F-4D97-AF65-F5344CB8AC3E}">
        <p14:creationId xmlns:p14="http://schemas.microsoft.com/office/powerpoint/2010/main" val="1376778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dt" sz="quarter" idx="1"/>
          </p:nvPr>
        </p:nvSpPr>
        <p:spPr>
          <a:xfrm>
            <a:off x="3884613" y="0"/>
            <a:ext cx="2971800" cy="457200"/>
          </a:xfrm>
          <a:noFill/>
        </p:spPr>
        <p:txBody>
          <a:bodyPr/>
          <a:lstStyle/>
          <a:p>
            <a:fld id="{DB76EC71-368F-47E2-9608-EEF22D5A9D91}" type="datetime8">
              <a:rPr lang="en-US" sz="1200" smtClean="0">
                <a:latin typeface="Times New Roman" pitchFamily="18" charset="0"/>
              </a:rPr>
              <a:pPr/>
              <a:t>3/5/2023 6:57 PM</a:t>
            </a:fld>
            <a:endParaRPr lang="en-US" sz="1200">
              <a:latin typeface="Times New Roman" pitchFamily="18" charset="0"/>
            </a:endParaRPr>
          </a:p>
        </p:txBody>
      </p:sp>
      <p:sp>
        <p:nvSpPr>
          <p:cNvPr id="2048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0484" name="Rectangle 7"/>
          <p:cNvSpPr>
            <a:spLocks noGrp="1" noChangeArrowheads="1"/>
          </p:cNvSpPr>
          <p:nvPr>
            <p:ph type="sldNum" sz="quarter" idx="5"/>
          </p:nvPr>
        </p:nvSpPr>
        <p:spPr>
          <a:xfrm>
            <a:off x="5762625" y="8685213"/>
            <a:ext cx="1093788" cy="457200"/>
          </a:xfrm>
          <a:noFill/>
        </p:spPr>
        <p:txBody>
          <a:bodyPr/>
          <a:lstStyle/>
          <a:p>
            <a:fld id="{27A0D549-C382-4D43-B647-EB64098BF1B2}" type="slidenum">
              <a:rPr lang="en-US">
                <a:latin typeface="Times New Roman" pitchFamily="18" charset="0"/>
              </a:rPr>
              <a:pPr/>
              <a:t>7</a:t>
            </a:fld>
            <a:endParaRPr lang="en-US">
              <a:latin typeface="Times New Roman" pitchFamily="18" charset="0"/>
            </a:endParaRPr>
          </a:p>
        </p:txBody>
      </p:sp>
      <p:sp>
        <p:nvSpPr>
          <p:cNvPr id="20485" name="Rectangle 4"/>
          <p:cNvSpPr>
            <a:spLocks noGrp="1" noRot="1" noChangeAspect="1" noChangeArrowheads="1" noTextEdit="1"/>
          </p:cNvSpPr>
          <p:nvPr>
            <p:ph type="sldImg"/>
          </p:nvPr>
        </p:nvSpPr>
        <p:spPr>
          <a:xfrm>
            <a:off x="381000" y="685800"/>
            <a:ext cx="6096000" cy="3429000"/>
          </a:xfrm>
          <a:ln/>
        </p:spPr>
      </p:sp>
      <p:sp>
        <p:nvSpPr>
          <p:cNvPr id="20486" name="Rectangle 5"/>
          <p:cNvSpPr>
            <a:spLocks noGrp="1" noChangeArrowheads="1"/>
          </p:cNvSpPr>
          <p:nvPr>
            <p:ph type="body" idx="1"/>
          </p:nvPr>
        </p:nvSpPr>
        <p:spPr>
          <a:noFill/>
          <a:ln/>
        </p:spPr>
        <p:txBody>
          <a:bodyPr/>
          <a:lstStyle/>
          <a:p>
            <a:pPr eaLnBrk="1" hangingPunct="1"/>
            <a:r>
              <a:rPr lang="en-US" dirty="0"/>
              <a:t>Now let’s look at the Baby Boomers.  Baby Boomers were born between 1945 and 1960, so we are talking about people who are currently between 62 and 77 years old.</a:t>
            </a:r>
          </a:p>
          <a:p>
            <a:pPr eaLnBrk="1" hangingPunct="1"/>
            <a:endParaRPr lang="en-US" dirty="0"/>
          </a:p>
          <a:p>
            <a:pPr eaLnBrk="1" hangingPunct="1"/>
            <a:endParaRPr lang="en-US" dirty="0"/>
          </a:p>
        </p:txBody>
      </p:sp>
    </p:spTree>
    <p:extLst>
      <p:ext uri="{BB962C8B-B14F-4D97-AF65-F5344CB8AC3E}">
        <p14:creationId xmlns:p14="http://schemas.microsoft.com/office/powerpoint/2010/main" val="121286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Baby Boomers connect with and respond to credibility. They came of age at a time when Walter Cronkite was the most trusted man in America. As national challenges arose, from the Cuban Missile Crisis to the Kennedy assassination and Vietnam war, he provided a credible and confident voice that helped them persevere with optimism through adversity.</a:t>
            </a:r>
          </a:p>
          <a:p>
            <a:endParaRPr lang="en-US" dirty="0"/>
          </a:p>
          <a:p>
            <a:r>
              <a:rPr lang="en-US" dirty="0"/>
              <a:t>This is precisely what Boomers respond to today during turbulent times. Trust is established when leaders provide credible and decisive messaging that lays out a plan for success. Make sure your parishioners know you’re doing everything you can to navigate the challenges ahead. </a:t>
            </a:r>
          </a:p>
          <a:p>
            <a:endParaRPr lang="en-US" dirty="0"/>
          </a:p>
          <a:p>
            <a:r>
              <a:rPr lang="en-US" dirty="0"/>
              <a:t>And remember, for Boomers, small talk isn’t small. </a:t>
            </a:r>
          </a:p>
          <a:p>
            <a:endParaRPr lang="en-US" dirty="0"/>
          </a:p>
          <a:p>
            <a:r>
              <a:rPr lang="en-US" dirty="0"/>
              <a:t>Keep in touch with your parishioners. Ask how they’re doing and see if there is anything you can do to help them as they make their way through the new world. </a:t>
            </a:r>
          </a:p>
          <a:p>
            <a:endParaRPr lang="en-US" dirty="0"/>
          </a:p>
          <a:p>
            <a:r>
              <a:rPr lang="en-US" dirty="0"/>
              <a:t>For Boomers, a check-in builds trust and credibility. It can go a long way and pay off big time when it comes to retaining their support.</a:t>
            </a:r>
          </a:p>
        </p:txBody>
      </p:sp>
      <p:sp>
        <p:nvSpPr>
          <p:cNvPr id="4" name="Slide Number Placeholder 3"/>
          <p:cNvSpPr>
            <a:spLocks noGrp="1"/>
          </p:cNvSpPr>
          <p:nvPr>
            <p:ph type="sldNum" sz="quarter" idx="10"/>
          </p:nvPr>
        </p:nvSpPr>
        <p:spPr/>
        <p:txBody>
          <a:bodyPr/>
          <a:lstStyle/>
          <a:p>
            <a:fld id="{41CF5264-12DC-43B5-AA50-D12792F0F016}" type="slidenum">
              <a:rPr lang="en-US" smtClean="0"/>
              <a:t>8</a:t>
            </a:fld>
            <a:endParaRPr lang="en-US"/>
          </a:p>
        </p:txBody>
      </p:sp>
    </p:spTree>
    <p:extLst>
      <p:ext uri="{BB962C8B-B14F-4D97-AF65-F5344CB8AC3E}">
        <p14:creationId xmlns:p14="http://schemas.microsoft.com/office/powerpoint/2010/main" val="98394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donating, baby boomers want to know the organizational finance structure, organizational mission and its ability for lasting change. </a:t>
            </a:r>
          </a:p>
          <a:p>
            <a:endParaRPr lang="en-US" dirty="0"/>
          </a:p>
          <a:p>
            <a:r>
              <a:rPr lang="en-US" dirty="0"/>
              <a:t>They typically give to religion and social services. </a:t>
            </a:r>
          </a:p>
          <a:p>
            <a:r>
              <a:rPr lang="en-US" dirty="0"/>
              <a:t>Two-career families with older/grown children</a:t>
            </a:r>
          </a:p>
          <a:p>
            <a:r>
              <a:rPr lang="en-US" dirty="0"/>
              <a:t>Hard-working, complex schedules</a:t>
            </a:r>
          </a:p>
          <a:p>
            <a:r>
              <a:rPr lang="en-US" dirty="0"/>
              <a:t>Time is more precious than money</a:t>
            </a:r>
          </a:p>
          <a:p>
            <a:endParaRPr lang="en-US" dirty="0"/>
          </a:p>
        </p:txBody>
      </p:sp>
      <p:sp>
        <p:nvSpPr>
          <p:cNvPr id="4" name="Slide Number Placeholder 3"/>
          <p:cNvSpPr>
            <a:spLocks noGrp="1"/>
          </p:cNvSpPr>
          <p:nvPr>
            <p:ph type="sldNum" sz="quarter" idx="10"/>
          </p:nvPr>
        </p:nvSpPr>
        <p:spPr/>
        <p:txBody>
          <a:bodyPr/>
          <a:lstStyle/>
          <a:p>
            <a:fld id="{41CF5264-12DC-43B5-AA50-D12792F0F016}" type="slidenum">
              <a:rPr lang="en-US" smtClean="0"/>
              <a:t>9</a:t>
            </a:fld>
            <a:endParaRPr lang="en-US"/>
          </a:p>
        </p:txBody>
      </p:sp>
    </p:spTree>
    <p:extLst>
      <p:ext uri="{BB962C8B-B14F-4D97-AF65-F5344CB8AC3E}">
        <p14:creationId xmlns:p14="http://schemas.microsoft.com/office/powerpoint/2010/main" val="1836418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dt" sz="quarter" idx="1"/>
          </p:nvPr>
        </p:nvSpPr>
        <p:spPr>
          <a:xfrm>
            <a:off x="3884613" y="0"/>
            <a:ext cx="2971800" cy="457200"/>
          </a:xfrm>
          <a:noFill/>
        </p:spPr>
        <p:txBody>
          <a:bodyPr/>
          <a:lstStyle/>
          <a:p>
            <a:fld id="{DB76EC71-368F-47E2-9608-EEF22D5A9D91}" type="datetime8">
              <a:rPr lang="en-US" sz="1200" smtClean="0">
                <a:latin typeface="Times New Roman" pitchFamily="18" charset="0"/>
              </a:rPr>
              <a:pPr/>
              <a:t>3/5/2023 6:57 PM</a:t>
            </a:fld>
            <a:endParaRPr lang="en-US" sz="1200">
              <a:latin typeface="Times New Roman" pitchFamily="18" charset="0"/>
            </a:endParaRPr>
          </a:p>
        </p:txBody>
      </p:sp>
      <p:sp>
        <p:nvSpPr>
          <p:cNvPr id="20483" name="Rectangle 6"/>
          <p:cNvSpPr>
            <a:spLocks noGrp="1" noChangeArrowheads="1"/>
          </p:cNvSpPr>
          <p:nvPr>
            <p:ph type="ftr" sz="quarter" idx="4294967295"/>
          </p:nvPr>
        </p:nvSpPr>
        <p:spPr bwMode="auto">
          <a:xfrm>
            <a:off x="0" y="8685213"/>
            <a:ext cx="5675313" cy="457200"/>
          </a:xfrm>
          <a:prstGeom prst="rect">
            <a:avLst/>
          </a:prstGeom>
          <a:noFill/>
          <a:ln>
            <a:miter lim="800000"/>
            <a:headEnd/>
            <a:tailEnd/>
          </a:ln>
        </p:spPr>
        <p:txBody>
          <a:bodyPr anchor="b"/>
          <a:lstStyle/>
          <a:p>
            <a:r>
              <a:rPr lang="en-US" sz="800">
                <a:effectLst/>
                <a:latin typeface="Arial" charset="0"/>
                <a:cs typeface="Arial" charset="0"/>
              </a:rPr>
              <a:t>© 2006 Microsoft Corporation. All rights reserved.</a:t>
            </a:r>
          </a:p>
          <a:p>
            <a:pPr eaLnBrk="0" hangingPunct="0"/>
            <a:r>
              <a:rPr lang="en-US" sz="800">
                <a:effectLst/>
                <a:latin typeface="Arial" charset="0"/>
                <a:cs typeface="Arial" charset="0"/>
              </a:rPr>
              <a:t>This presentation is for informational purposes only. Microsoft makes no warranties, express or implied, in this summary.</a:t>
            </a:r>
            <a:endParaRPr lang="en-US" sz="1200">
              <a:effectLst/>
              <a:latin typeface="Times New Roman" pitchFamily="18" charset="0"/>
              <a:cs typeface="Arial" charset="0"/>
            </a:endParaRPr>
          </a:p>
        </p:txBody>
      </p:sp>
      <p:sp>
        <p:nvSpPr>
          <p:cNvPr id="20484" name="Rectangle 7"/>
          <p:cNvSpPr>
            <a:spLocks noGrp="1" noChangeArrowheads="1"/>
          </p:cNvSpPr>
          <p:nvPr>
            <p:ph type="sldNum" sz="quarter" idx="5"/>
          </p:nvPr>
        </p:nvSpPr>
        <p:spPr>
          <a:xfrm>
            <a:off x="5762625" y="8685213"/>
            <a:ext cx="1093788" cy="457200"/>
          </a:xfrm>
          <a:noFill/>
        </p:spPr>
        <p:txBody>
          <a:bodyPr/>
          <a:lstStyle/>
          <a:p>
            <a:fld id="{27A0D549-C382-4D43-B647-EB64098BF1B2}" type="slidenum">
              <a:rPr lang="en-US">
                <a:latin typeface="Times New Roman" pitchFamily="18" charset="0"/>
              </a:rPr>
              <a:pPr/>
              <a:t>10</a:t>
            </a:fld>
            <a:endParaRPr lang="en-US">
              <a:latin typeface="Times New Roman" pitchFamily="18" charset="0"/>
            </a:endParaRPr>
          </a:p>
        </p:txBody>
      </p:sp>
      <p:sp>
        <p:nvSpPr>
          <p:cNvPr id="20485" name="Rectangle 4"/>
          <p:cNvSpPr>
            <a:spLocks noGrp="1" noRot="1" noChangeAspect="1" noChangeArrowheads="1" noTextEdit="1"/>
          </p:cNvSpPr>
          <p:nvPr>
            <p:ph type="sldImg"/>
          </p:nvPr>
        </p:nvSpPr>
        <p:spPr>
          <a:xfrm>
            <a:off x="381000" y="685800"/>
            <a:ext cx="6096000" cy="3429000"/>
          </a:xfrm>
          <a:ln/>
        </p:spPr>
      </p:sp>
      <p:sp>
        <p:nvSpPr>
          <p:cNvPr id="20486" name="Rectangle 5"/>
          <p:cNvSpPr>
            <a:spLocks noGrp="1" noChangeArrowheads="1"/>
          </p:cNvSpPr>
          <p:nvPr>
            <p:ph type="body" idx="1"/>
          </p:nvPr>
        </p:nvSpPr>
        <p:spPr>
          <a:noFill/>
          <a:ln/>
        </p:spPr>
        <p:txBody>
          <a:bodyPr>
            <a:normAutofit/>
          </a:bodyPr>
          <a:lstStyle/>
          <a:p>
            <a:pPr eaLnBrk="1" hangingPunct="1"/>
            <a:r>
              <a:rPr lang="en-US" dirty="0"/>
              <a:t>The next is Generation X.  Gen Xers were born between 1961 and 1980.  This means they are currently between 42 and 61 years old.</a:t>
            </a:r>
          </a:p>
          <a:p>
            <a:pPr eaLnBrk="1" hangingPunct="1"/>
            <a:endParaRPr lang="en-US" dirty="0"/>
          </a:p>
          <a:p>
            <a:pPr eaLnBrk="1" hangingPunct="1"/>
            <a:endParaRPr lang="en-US" dirty="0"/>
          </a:p>
        </p:txBody>
      </p:sp>
    </p:spTree>
    <p:extLst>
      <p:ext uri="{BB962C8B-B14F-4D97-AF65-F5344CB8AC3E}">
        <p14:creationId xmlns:p14="http://schemas.microsoft.com/office/powerpoint/2010/main" val="204251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914400" y="1905000"/>
            <a:ext cx="10363200" cy="757130"/>
          </a:xfrm>
        </p:spPr>
        <p:txBody>
          <a:bodyPr/>
          <a:lstStyle>
            <a:lvl1pPr>
              <a:defRPr smtClean="0"/>
            </a:lvl1pPr>
          </a:lstStyle>
          <a:p>
            <a:r>
              <a:rPr lang="en-US"/>
              <a:t>Click to edit Master title style</a:t>
            </a:r>
          </a:p>
        </p:txBody>
      </p:sp>
      <p:sp>
        <p:nvSpPr>
          <p:cNvPr id="1032" name="Rectangle 8"/>
          <p:cNvSpPr>
            <a:spLocks noGrp="1" noChangeArrowheads="1"/>
          </p:cNvSpPr>
          <p:nvPr>
            <p:ph type="body" idx="1"/>
          </p:nvPr>
        </p:nvSpPr>
        <p:spPr>
          <a:xfrm>
            <a:off x="914400" y="4343403"/>
            <a:ext cx="8534400" cy="535531"/>
          </a:xfrm>
        </p:spPr>
        <p:txBody>
          <a:bodyPr/>
          <a:lstStyle>
            <a:lvl1pPr marL="0" indent="0">
              <a:buFont typeface="Wingdings" pitchFamily="2" charset="2"/>
              <a:buNone/>
              <a:defRPr smtClean="0"/>
            </a:lvl1pPr>
          </a:lstStyle>
          <a:p>
            <a:pPr lvl="0"/>
            <a:r>
              <a:rPr lang="en-US"/>
              <a:t>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98006"/>
            <a:ext cx="7315200" cy="369332"/>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5355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2862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4194" y="1414463"/>
            <a:ext cx="6315575" cy="2214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00710" y="304800"/>
            <a:ext cx="2179058" cy="3324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0464" y="304800"/>
            <a:ext cx="2769989" cy="33242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8951" y="304800"/>
            <a:ext cx="11190816" cy="750888"/>
          </a:xfrm>
        </p:spPr>
        <p:txBody>
          <a:bodyPr/>
          <a:lstStyle/>
          <a:p>
            <a:r>
              <a:rPr lang="en-US"/>
              <a:t>Click to edit Master title style</a:t>
            </a:r>
          </a:p>
        </p:txBody>
      </p:sp>
      <p:sp>
        <p:nvSpPr>
          <p:cNvPr id="3" name="Content Placeholder 2"/>
          <p:cNvSpPr>
            <a:spLocks noGrp="1"/>
          </p:cNvSpPr>
          <p:nvPr>
            <p:ph sz="half" idx="1"/>
          </p:nvPr>
        </p:nvSpPr>
        <p:spPr>
          <a:xfrm>
            <a:off x="495302" y="1414463"/>
            <a:ext cx="5490633" cy="223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9136" y="1414463"/>
            <a:ext cx="5490633" cy="223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89136" y="2597151"/>
            <a:ext cx="5490633" cy="223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613" y="1045798"/>
            <a:ext cx="8940800" cy="757130"/>
          </a:xfrm>
        </p:spPr>
        <p:txBody>
          <a:bodyPr anchor="b" anchorCtr="0"/>
          <a:lstStyle/>
          <a:p>
            <a:r>
              <a:rPr lang="en-US"/>
              <a:t>Click to edit Master title style</a:t>
            </a:r>
            <a:endParaRPr lang="en-US" dirty="0"/>
          </a:p>
        </p:txBody>
      </p:sp>
      <p:sp>
        <p:nvSpPr>
          <p:cNvPr id="13" name="Content Placeholder 12"/>
          <p:cNvSpPr>
            <a:spLocks noGrp="1"/>
          </p:cNvSpPr>
          <p:nvPr>
            <p:ph sz="quarter" idx="10"/>
          </p:nvPr>
        </p:nvSpPr>
        <p:spPr>
          <a:xfrm>
            <a:off x="2336800" y="3657603"/>
            <a:ext cx="8839200" cy="646331"/>
          </a:xfrm>
        </p:spPr>
        <p:txBody>
          <a:bodyPr/>
          <a:lstStyle>
            <a:lvl1pPr>
              <a:lnSpc>
                <a:spcPct val="100000"/>
              </a:lnSpc>
              <a:spcBef>
                <a:spcPts val="0"/>
              </a:spcBef>
              <a:buFont typeface="Arial" pitchFamily="34" charset="0"/>
              <a:buNone/>
              <a:defRPr lang="en-US" sz="3600" dirty="0" smtClean="0">
                <a:solidFill>
                  <a:schemeClr val="accent1"/>
                </a:solidFill>
                <a:effectLst>
                  <a:outerShdw blurRad="38100" dist="38100" dir="2700000" algn="tl">
                    <a:srgbClr val="000000"/>
                  </a:outerShdw>
                </a:effectLst>
                <a:latin typeface="+mn-lt"/>
                <a:ea typeface="+mn-ea"/>
                <a:cs typeface="+mn-cs"/>
              </a:defRPr>
            </a:lvl1pPr>
          </a:lstStyle>
          <a:p>
            <a:pPr lvl="0"/>
            <a:r>
              <a:rPr lang="en-US"/>
              <a:t>Edit Master text styles</a:t>
            </a:r>
          </a:p>
        </p:txBody>
      </p:sp>
      <p:sp>
        <p:nvSpPr>
          <p:cNvPr id="15" name="Content Placeholder 14"/>
          <p:cNvSpPr>
            <a:spLocks noGrp="1"/>
          </p:cNvSpPr>
          <p:nvPr>
            <p:ph sz="quarter" idx="11" hasCustomPrompt="1"/>
          </p:nvPr>
        </p:nvSpPr>
        <p:spPr>
          <a:xfrm>
            <a:off x="1320800" y="1905000"/>
            <a:ext cx="9550400" cy="1421928"/>
          </a:xfrm>
        </p:spPr>
        <p:txBody>
          <a:bodyPr/>
          <a:lstStyle>
            <a:lvl1pPr>
              <a:buFont typeface="Arial" pitchFamily="34" charset="0"/>
              <a:buNone/>
              <a:defRPr sz="9600"/>
            </a:lvl1pPr>
          </a:lstStyle>
          <a:p>
            <a:pPr lvl="0"/>
            <a:r>
              <a:rPr lang="en-US" dirty="0"/>
              <a:t>Subtitle</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613" y="1045798"/>
            <a:ext cx="8940800" cy="757130"/>
          </a:xfrm>
        </p:spPr>
        <p:txBody>
          <a:bodyPr anchor="b" anchorCtr="0"/>
          <a:lstStyle/>
          <a:p>
            <a:r>
              <a:rPr lang="en-US"/>
              <a:t>Click to edit Master title style</a:t>
            </a:r>
            <a:endParaRPr lang="en-US" dirty="0"/>
          </a:p>
        </p:txBody>
      </p:sp>
      <p:sp>
        <p:nvSpPr>
          <p:cNvPr id="13" name="Content Placeholder 12"/>
          <p:cNvSpPr>
            <a:spLocks noGrp="1"/>
          </p:cNvSpPr>
          <p:nvPr>
            <p:ph sz="quarter" idx="10"/>
          </p:nvPr>
        </p:nvSpPr>
        <p:spPr>
          <a:xfrm>
            <a:off x="2336800" y="3657603"/>
            <a:ext cx="8839200" cy="646331"/>
          </a:xfrm>
        </p:spPr>
        <p:txBody>
          <a:bodyPr/>
          <a:lstStyle>
            <a:lvl1pPr>
              <a:lnSpc>
                <a:spcPct val="100000"/>
              </a:lnSpc>
              <a:spcBef>
                <a:spcPts val="0"/>
              </a:spcBef>
              <a:buFont typeface="Arial" pitchFamily="34" charset="0"/>
              <a:buNone/>
              <a:defRPr lang="en-US" sz="3600" dirty="0" smtClean="0">
                <a:solidFill>
                  <a:schemeClr val="accent1"/>
                </a:solidFill>
                <a:effectLst>
                  <a:outerShdw blurRad="38100" dist="38100" dir="2700000" algn="tl">
                    <a:srgbClr val="000000"/>
                  </a:outerShdw>
                </a:effectLst>
                <a:latin typeface="+mn-lt"/>
                <a:ea typeface="+mn-ea"/>
                <a:cs typeface="+mn-cs"/>
              </a:defRPr>
            </a:lvl1pPr>
          </a:lstStyle>
          <a:p>
            <a:pPr lvl="0"/>
            <a:r>
              <a:rPr lang="en-US"/>
              <a:t>Edit Master text styles</a:t>
            </a:r>
          </a:p>
        </p:txBody>
      </p:sp>
      <p:sp>
        <p:nvSpPr>
          <p:cNvPr id="15" name="Content Placeholder 14"/>
          <p:cNvSpPr>
            <a:spLocks noGrp="1"/>
          </p:cNvSpPr>
          <p:nvPr>
            <p:ph sz="quarter" idx="11" hasCustomPrompt="1"/>
          </p:nvPr>
        </p:nvSpPr>
        <p:spPr>
          <a:xfrm>
            <a:off x="1320800" y="1905000"/>
            <a:ext cx="9550400" cy="1421928"/>
          </a:xfrm>
        </p:spPr>
        <p:txBody>
          <a:bodyPr/>
          <a:lstStyle>
            <a:lvl1pPr>
              <a:buFont typeface="Arial" pitchFamily="34" charset="0"/>
              <a:buNone/>
              <a:defRPr sz="9600"/>
            </a:lvl1pPr>
          </a:lstStyle>
          <a:p>
            <a:pPr lvl="0"/>
            <a:r>
              <a:rPr lang="en-US" dirty="0"/>
              <a:t>Subtitle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836084" y="1980460"/>
            <a:ext cx="10363200" cy="757130"/>
          </a:xfrm>
        </p:spPr>
        <p:txBody>
          <a:bodyPr anchor="ct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855135" y="4646616"/>
            <a:ext cx="10481733" cy="585787"/>
          </a:xfrm>
        </p:spPr>
        <p:txBody>
          <a:bodyPr anchor="ctr"/>
          <a:lstStyle>
            <a:lvl1pPr marL="0" indent="0">
              <a:buFont typeface="Wingdings" pitchFamily="2" charset="2"/>
              <a:buNone/>
              <a:defRPr sz="3600">
                <a:solidFill>
                  <a:schemeClr val="accent1"/>
                </a:solidFill>
              </a:defRPr>
            </a:lvl1pPr>
          </a:lstStyle>
          <a:p>
            <a:r>
              <a:rPr lang="en-US"/>
              <a:t>Click to edit Master subtitle style</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646331"/>
          </a:xfrm>
        </p:spPr>
        <p:txBody>
          <a:bodyPr/>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4037568"/>
            <a:ext cx="10363200" cy="36933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2" y="1414465"/>
            <a:ext cx="5490633" cy="1957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6" y="1414465"/>
            <a:ext cx="5490633" cy="1957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5713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50143"/>
            <a:ext cx="5386917" cy="42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7"/>
            <a:ext cx="5386917" cy="171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750143"/>
            <a:ext cx="5389033" cy="42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7"/>
            <a:ext cx="5389033" cy="171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065769"/>
            <a:ext cx="4011084" cy="36933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2344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2862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8951" y="304800"/>
            <a:ext cx="11190816" cy="750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a:t>Click to edit Title Slide</a:t>
            </a:r>
          </a:p>
        </p:txBody>
      </p:sp>
      <p:sp>
        <p:nvSpPr>
          <p:cNvPr id="1032" name="Rectangle 8"/>
          <p:cNvSpPr>
            <a:spLocks noGrp="1" noChangeArrowheads="1"/>
          </p:cNvSpPr>
          <p:nvPr>
            <p:ph type="body" idx="1"/>
          </p:nvPr>
        </p:nvSpPr>
        <p:spPr bwMode="auto">
          <a:xfrm>
            <a:off x="495301" y="1414463"/>
            <a:ext cx="11184467" cy="2214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61" r:id="rId15"/>
  </p:sldLayoutIdLst>
  <p:transition>
    <p:fade/>
  </p:transition>
  <p:txStyles>
    <p:title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p:titleStyle>
    <p:body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Grp="1" noChangeArrowheads="1"/>
          </p:cNvSpPr>
          <p:nvPr>
            <p:ph type="ctrTitle"/>
          </p:nvPr>
        </p:nvSpPr>
        <p:spPr>
          <a:xfrm>
            <a:off x="2211620" y="5171776"/>
            <a:ext cx="7772400" cy="757130"/>
          </a:xfrm>
        </p:spPr>
        <p:txBody>
          <a:bodyPr/>
          <a:lstStyle/>
          <a:p>
            <a:pPr>
              <a:defRPr/>
            </a:pPr>
            <a:r>
              <a:rPr lang="en-US" dirty="0"/>
              <a:t>Multi-Generational Giving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5762" y="572065"/>
            <a:ext cx="5527026" cy="4145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06566" y="1045798"/>
            <a:ext cx="7411494" cy="757130"/>
          </a:xfrm>
        </p:spPr>
        <p:txBody>
          <a:bodyPr/>
          <a:lstStyle/>
          <a:p>
            <a:r>
              <a:rPr lang="en-US" dirty="0"/>
              <a:t>1961 - 1980</a:t>
            </a:r>
          </a:p>
        </p:txBody>
      </p:sp>
      <p:sp>
        <p:nvSpPr>
          <p:cNvPr id="9" name="Content Placeholder 8"/>
          <p:cNvSpPr>
            <a:spLocks noGrp="1"/>
          </p:cNvSpPr>
          <p:nvPr>
            <p:ph sz="quarter" idx="11"/>
          </p:nvPr>
        </p:nvSpPr>
        <p:spPr/>
        <p:txBody>
          <a:bodyPr>
            <a:normAutofit/>
          </a:bodyPr>
          <a:lstStyle/>
          <a:p>
            <a:r>
              <a:rPr lang="en-US" dirty="0"/>
              <a:t>generation X</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644" y="3829221"/>
            <a:ext cx="2212713" cy="2355601"/>
          </a:xfrm>
          <a:prstGeom prst="rect">
            <a:avLst/>
          </a:prstGeom>
        </p:spPr>
      </p:pic>
    </p:spTree>
    <p:extLst>
      <p:ext uri="{BB962C8B-B14F-4D97-AF65-F5344CB8AC3E}">
        <p14:creationId xmlns:p14="http://schemas.microsoft.com/office/powerpoint/2010/main" val="32019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133" y="565649"/>
            <a:ext cx="1414237" cy="1505562"/>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40829" y="1315367"/>
            <a:ext cx="9602240" cy="6058511"/>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spcAft>
                <a:spcPts val="1200"/>
              </a:spcAft>
              <a:buFont typeface="Wingdings" pitchFamily="2" charset="2"/>
              <a:buChar char="v"/>
            </a:pPr>
            <a:r>
              <a:rPr lang="en-US" sz="3600" kern="0" dirty="0"/>
              <a:t>“Sandwiched” Generation – do most of the caregiving for children and aging parents.</a:t>
            </a:r>
          </a:p>
          <a:p>
            <a:pPr>
              <a:spcAft>
                <a:spcPts val="1200"/>
              </a:spcAft>
              <a:buFont typeface="Wingdings" pitchFamily="2" charset="2"/>
              <a:buChar char="v"/>
            </a:pPr>
            <a:r>
              <a:rPr lang="en-US" sz="3600" kern="0" dirty="0"/>
              <a:t>Came of age as latchkey kids, children of divorce; learned how to fend for themselves </a:t>
            </a:r>
          </a:p>
          <a:p>
            <a:pPr>
              <a:spcAft>
                <a:spcPts val="1200"/>
              </a:spcAft>
              <a:buFont typeface="Wingdings" pitchFamily="2" charset="2"/>
              <a:buChar char="v"/>
            </a:pPr>
            <a:r>
              <a:rPr lang="en-US" sz="3600" kern="0" dirty="0"/>
              <a:t>Explosion of the media (23,000 hours of TV)</a:t>
            </a:r>
          </a:p>
          <a:p>
            <a:pPr lvl="1">
              <a:spcAft>
                <a:spcPts val="1200"/>
              </a:spcAft>
              <a:buFont typeface="Wingdings" pitchFamily="2" charset="2"/>
              <a:buChar char="v"/>
            </a:pPr>
            <a:r>
              <a:rPr lang="en-US" sz="3200" kern="0" dirty="0"/>
              <a:t>Cable TV constant exposure to scandals and crises.</a:t>
            </a:r>
          </a:p>
          <a:p>
            <a:pPr lvl="1">
              <a:spcAft>
                <a:spcPts val="1200"/>
              </a:spcAft>
              <a:buFont typeface="Wingdings" pitchFamily="2" charset="2"/>
              <a:buChar char="v"/>
            </a:pPr>
            <a:r>
              <a:rPr lang="en-US" sz="3200" kern="0" dirty="0"/>
              <a:t>Institutions seen through a new lens.</a:t>
            </a:r>
          </a:p>
        </p:txBody>
      </p:sp>
      <p:sp>
        <p:nvSpPr>
          <p:cNvPr id="5"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Generation X  1961 - 1980</a:t>
            </a:r>
          </a:p>
        </p:txBody>
      </p:sp>
    </p:spTree>
    <p:extLst>
      <p:ext uri="{BB962C8B-B14F-4D97-AF65-F5344CB8AC3E}">
        <p14:creationId xmlns:p14="http://schemas.microsoft.com/office/powerpoint/2010/main" val="40037636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133" y="565649"/>
            <a:ext cx="1414237" cy="1505562"/>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56592" y="971550"/>
            <a:ext cx="10063655" cy="5580834"/>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spcAft>
                <a:spcPts val="1200"/>
              </a:spcAft>
              <a:buFont typeface="Wingdings" pitchFamily="2" charset="2"/>
              <a:buChar char="v"/>
            </a:pPr>
            <a:r>
              <a:rPr lang="en-US" sz="3600" kern="0" dirty="0"/>
              <a:t>Distrust of institutions and authority – want authenticity, not sugar coating</a:t>
            </a:r>
          </a:p>
          <a:p>
            <a:pPr lvl="1">
              <a:spcBef>
                <a:spcPts val="600"/>
              </a:spcBef>
              <a:spcAft>
                <a:spcPts val="1200"/>
              </a:spcAft>
              <a:buFont typeface="Wingdings" pitchFamily="2" charset="2"/>
              <a:buChar char="v"/>
            </a:pPr>
            <a:r>
              <a:rPr lang="en-US" sz="3200" kern="0" dirty="0"/>
              <a:t>Share what you know, admit what you don’t know.</a:t>
            </a:r>
          </a:p>
          <a:p>
            <a:pPr>
              <a:spcAft>
                <a:spcPts val="1200"/>
              </a:spcAft>
              <a:buFont typeface="Wingdings" pitchFamily="2" charset="2"/>
              <a:buChar char="v"/>
            </a:pPr>
            <a:r>
              <a:rPr lang="en-US" sz="3600" kern="0" dirty="0"/>
              <a:t>Often have little religious background – need religious education</a:t>
            </a:r>
          </a:p>
          <a:p>
            <a:pPr>
              <a:spcBef>
                <a:spcPts val="600"/>
              </a:spcBef>
              <a:spcAft>
                <a:spcPts val="1200"/>
              </a:spcAft>
              <a:buFont typeface="Wingdings" pitchFamily="2" charset="2"/>
              <a:buChar char="v"/>
            </a:pPr>
            <a:r>
              <a:rPr lang="en-US" sz="3600" kern="0" dirty="0"/>
              <a:t>Transparency builds trust.</a:t>
            </a:r>
          </a:p>
        </p:txBody>
      </p:sp>
      <p:sp>
        <p:nvSpPr>
          <p:cNvPr id="5"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Generation X  1961 - 1980</a:t>
            </a:r>
          </a:p>
        </p:txBody>
      </p:sp>
    </p:spTree>
    <p:extLst>
      <p:ext uri="{BB962C8B-B14F-4D97-AF65-F5344CB8AC3E}">
        <p14:creationId xmlns:p14="http://schemas.microsoft.com/office/powerpoint/2010/main" val="31087227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06566" y="1045798"/>
            <a:ext cx="7411494" cy="757130"/>
          </a:xfrm>
        </p:spPr>
        <p:txBody>
          <a:bodyPr/>
          <a:lstStyle/>
          <a:p>
            <a:r>
              <a:rPr lang="en-US" dirty="0"/>
              <a:t>1981 - 2000</a:t>
            </a:r>
          </a:p>
        </p:txBody>
      </p:sp>
      <p:sp>
        <p:nvSpPr>
          <p:cNvPr id="9" name="Content Placeholder 8"/>
          <p:cNvSpPr>
            <a:spLocks noGrp="1"/>
          </p:cNvSpPr>
          <p:nvPr>
            <p:ph sz="quarter" idx="11"/>
          </p:nvPr>
        </p:nvSpPr>
        <p:spPr>
          <a:xfrm>
            <a:off x="2228138" y="1905000"/>
            <a:ext cx="8395854" cy="1421928"/>
          </a:xfrm>
        </p:spPr>
        <p:txBody>
          <a:bodyPr>
            <a:normAutofit fontScale="92500"/>
          </a:bodyPr>
          <a:lstStyle/>
          <a:p>
            <a:r>
              <a:rPr lang="en-US" dirty="0"/>
              <a:t>millennials/gen 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644" y="3829221"/>
            <a:ext cx="2212713" cy="2355601"/>
          </a:xfrm>
          <a:prstGeom prst="rect">
            <a:avLst/>
          </a:prstGeom>
        </p:spPr>
      </p:pic>
    </p:spTree>
    <p:extLst>
      <p:ext uri="{BB962C8B-B14F-4D97-AF65-F5344CB8AC3E}">
        <p14:creationId xmlns:p14="http://schemas.microsoft.com/office/powerpoint/2010/main" val="1124552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068" y="565649"/>
            <a:ext cx="1414237" cy="1505562"/>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46083" y="1427834"/>
            <a:ext cx="9529117" cy="5124550"/>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spcAft>
                <a:spcPts val="1200"/>
              </a:spcAft>
              <a:buFont typeface="Wingdings" pitchFamily="2" charset="2"/>
              <a:buChar char="v"/>
            </a:pPr>
            <a:r>
              <a:rPr lang="en-US" sz="3600" kern="0" dirty="0"/>
              <a:t>Unluckiest Generation – Columbine, 9/11, 2008 recession, COVID-19, tremendous student debt.</a:t>
            </a:r>
          </a:p>
          <a:p>
            <a:pPr>
              <a:spcAft>
                <a:spcPts val="1200"/>
              </a:spcAft>
              <a:buFont typeface="Wingdings" pitchFamily="2" charset="2"/>
              <a:buChar char="v"/>
            </a:pPr>
            <a:r>
              <a:rPr lang="en-US" sz="3600" kern="0" dirty="0"/>
              <a:t>Lots of uncertainty. Does not trust easily.</a:t>
            </a:r>
          </a:p>
          <a:p>
            <a:pPr>
              <a:spcAft>
                <a:spcPts val="1200"/>
              </a:spcAft>
              <a:buFont typeface="Wingdings" pitchFamily="2" charset="2"/>
              <a:buChar char="v"/>
            </a:pPr>
            <a:r>
              <a:rPr lang="en-US" sz="3600" kern="0" dirty="0"/>
              <a:t>1</a:t>
            </a:r>
            <a:r>
              <a:rPr lang="en-US" sz="3600" kern="0" baseline="30000" dirty="0"/>
              <a:t>st</a:t>
            </a:r>
            <a:r>
              <a:rPr lang="en-US" sz="3600" kern="0" dirty="0"/>
              <a:t> generation to grow up in the age of social media.</a:t>
            </a:r>
          </a:p>
          <a:p>
            <a:pPr lvl="1">
              <a:spcAft>
                <a:spcPts val="1200"/>
              </a:spcAft>
              <a:buFont typeface="Wingdings" pitchFamily="2" charset="2"/>
              <a:buChar char="v"/>
            </a:pPr>
            <a:r>
              <a:rPr lang="en-US" sz="3200" kern="0" dirty="0"/>
              <a:t>Constant access to real-time information.</a:t>
            </a:r>
          </a:p>
          <a:p>
            <a:pPr lvl="1">
              <a:spcAft>
                <a:spcPts val="1200"/>
              </a:spcAft>
              <a:buFont typeface="Wingdings" pitchFamily="2" charset="2"/>
              <a:buChar char="v"/>
            </a:pPr>
            <a:r>
              <a:rPr lang="en-US" sz="3200" kern="0" dirty="0"/>
              <a:t>Shared thoughts/expressed themselves to a wide audience at an early age.</a:t>
            </a:r>
          </a:p>
          <a:p>
            <a:pPr>
              <a:spcAft>
                <a:spcPts val="1200"/>
              </a:spcAft>
              <a:buFont typeface="Wingdings" pitchFamily="2" charset="2"/>
              <a:buChar char="v"/>
            </a:pPr>
            <a:endParaRPr lang="en-US" sz="3600" kern="0" dirty="0"/>
          </a:p>
          <a:p>
            <a:pPr>
              <a:spcAft>
                <a:spcPts val="1200"/>
              </a:spcAft>
              <a:buFont typeface="Wingdings" pitchFamily="2" charset="2"/>
              <a:buChar char="v"/>
            </a:pPr>
            <a:endParaRPr lang="en-US" sz="3600" kern="0" dirty="0"/>
          </a:p>
          <a:p>
            <a:pPr>
              <a:spcAft>
                <a:spcPts val="1200"/>
              </a:spcAft>
              <a:buFont typeface="Wingdings" pitchFamily="2" charset="2"/>
              <a:buChar char="v"/>
            </a:pPr>
            <a:r>
              <a:rPr lang="en-US" sz="3600" kern="0" dirty="0"/>
              <a:t>Born at time of rekindled interest in children – emphasis on protection, safety, health</a:t>
            </a:r>
          </a:p>
          <a:p>
            <a:pPr>
              <a:spcAft>
                <a:spcPts val="1200"/>
              </a:spcAft>
              <a:buFont typeface="Wingdings" pitchFamily="2" charset="2"/>
              <a:buChar char="v"/>
            </a:pPr>
            <a:r>
              <a:rPr lang="en-US" sz="3600" kern="0" dirty="0"/>
              <a:t>Rules, respect, responsibility, right and wrong</a:t>
            </a:r>
          </a:p>
          <a:p>
            <a:pPr>
              <a:spcAft>
                <a:spcPts val="1200"/>
              </a:spcAft>
              <a:buFont typeface="Wingdings" pitchFamily="2" charset="2"/>
              <a:buChar char="v"/>
            </a:pPr>
            <a:r>
              <a:rPr lang="en-US" sz="3600" kern="0" dirty="0"/>
              <a:t>Teamwork, problem-solving</a:t>
            </a:r>
          </a:p>
          <a:p>
            <a:pPr>
              <a:spcAft>
                <a:spcPts val="1200"/>
              </a:spcAft>
              <a:buFont typeface="Wingdings" pitchFamily="2" charset="2"/>
              <a:buChar char="v"/>
            </a:pPr>
            <a:r>
              <a:rPr lang="en-US" sz="3600" kern="0" dirty="0"/>
              <a:t>Powerful, capable, competent achievers</a:t>
            </a:r>
          </a:p>
        </p:txBody>
      </p:sp>
      <p:sp>
        <p:nvSpPr>
          <p:cNvPr id="5"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Millennials  1981 - 2000</a:t>
            </a:r>
          </a:p>
        </p:txBody>
      </p:sp>
    </p:spTree>
    <p:extLst>
      <p:ext uri="{BB962C8B-B14F-4D97-AF65-F5344CB8AC3E}">
        <p14:creationId xmlns:p14="http://schemas.microsoft.com/office/powerpoint/2010/main" val="36494072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068" y="565649"/>
            <a:ext cx="1414237" cy="1505562"/>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46083" y="1151467"/>
            <a:ext cx="10081561" cy="5400917"/>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spcBef>
                <a:spcPts val="600"/>
              </a:spcBef>
              <a:spcAft>
                <a:spcPts val="600"/>
              </a:spcAft>
              <a:buFont typeface="Wingdings" pitchFamily="2" charset="2"/>
              <a:buChar char="v"/>
            </a:pPr>
            <a:r>
              <a:rPr lang="en-US" sz="3600" kern="0" dirty="0"/>
              <a:t>Columbine inspired a change in educational system</a:t>
            </a:r>
          </a:p>
          <a:p>
            <a:pPr lvl="1">
              <a:spcBef>
                <a:spcPts val="600"/>
              </a:spcBef>
              <a:spcAft>
                <a:spcPts val="600"/>
              </a:spcAft>
              <a:buFont typeface="Wingdings" pitchFamily="2" charset="2"/>
              <a:buChar char="v"/>
            </a:pPr>
            <a:r>
              <a:rPr lang="en-US" sz="3200" kern="0" dirty="0"/>
              <a:t>Guidance counselors added to schools across the country to help foster collaborative classroom interactions</a:t>
            </a:r>
          </a:p>
          <a:p>
            <a:pPr lvl="1">
              <a:spcBef>
                <a:spcPts val="600"/>
              </a:spcBef>
              <a:spcAft>
                <a:spcPts val="600"/>
              </a:spcAft>
              <a:buFont typeface="Wingdings" pitchFamily="2" charset="2"/>
              <a:buChar char="v"/>
            </a:pPr>
            <a:r>
              <a:rPr lang="en-US" sz="3200" kern="0" dirty="0"/>
              <a:t>Able to participate in authentic, open dialogue with teachers, parents, and other authority figures from a young age. </a:t>
            </a:r>
          </a:p>
          <a:p>
            <a:pPr>
              <a:spcBef>
                <a:spcPts val="600"/>
              </a:spcBef>
              <a:spcAft>
                <a:spcPts val="600"/>
              </a:spcAft>
              <a:buFont typeface="Wingdings" pitchFamily="2" charset="2"/>
              <a:buChar char="v"/>
            </a:pPr>
            <a:r>
              <a:rPr lang="en-US" sz="3600" kern="0" dirty="0"/>
              <a:t>Created a new precedent for how leaders are expected to communicate with this generation</a:t>
            </a:r>
            <a:r>
              <a:rPr lang="en-US" kern="0" dirty="0"/>
              <a:t>.</a:t>
            </a:r>
          </a:p>
          <a:p>
            <a:pPr>
              <a:spcAft>
                <a:spcPts val="1200"/>
              </a:spcAft>
              <a:buFont typeface="Wingdings" pitchFamily="2" charset="2"/>
              <a:buChar char="v"/>
            </a:pPr>
            <a:endParaRPr lang="en-US" sz="3600" kern="0" dirty="0"/>
          </a:p>
          <a:p>
            <a:pPr>
              <a:spcAft>
                <a:spcPts val="1200"/>
              </a:spcAft>
              <a:buFont typeface="Wingdings" pitchFamily="2" charset="2"/>
              <a:buChar char="v"/>
            </a:pPr>
            <a:endParaRPr lang="en-US" sz="3600" kern="0" dirty="0"/>
          </a:p>
          <a:p>
            <a:pPr>
              <a:spcAft>
                <a:spcPts val="1200"/>
              </a:spcAft>
              <a:buFont typeface="Wingdings" pitchFamily="2" charset="2"/>
              <a:buChar char="v"/>
            </a:pPr>
            <a:endParaRPr lang="en-US" sz="3600" kern="0" dirty="0"/>
          </a:p>
          <a:p>
            <a:pPr>
              <a:spcAft>
                <a:spcPts val="1200"/>
              </a:spcAft>
              <a:buFont typeface="Wingdings" pitchFamily="2" charset="2"/>
              <a:buChar char="v"/>
            </a:pPr>
            <a:r>
              <a:rPr lang="en-US" sz="3600" kern="0" dirty="0"/>
              <a:t>Born at time of rekindled interest in children – emphasis on protection, safety, health</a:t>
            </a:r>
          </a:p>
          <a:p>
            <a:pPr>
              <a:spcAft>
                <a:spcPts val="1200"/>
              </a:spcAft>
              <a:buFont typeface="Wingdings" pitchFamily="2" charset="2"/>
              <a:buChar char="v"/>
            </a:pPr>
            <a:r>
              <a:rPr lang="en-US" sz="3600" kern="0" dirty="0"/>
              <a:t>Rules, respect, responsibility, right and wrong</a:t>
            </a:r>
          </a:p>
          <a:p>
            <a:pPr>
              <a:spcAft>
                <a:spcPts val="1200"/>
              </a:spcAft>
              <a:buFont typeface="Wingdings" pitchFamily="2" charset="2"/>
              <a:buChar char="v"/>
            </a:pPr>
            <a:r>
              <a:rPr lang="en-US" sz="3600" kern="0" dirty="0"/>
              <a:t>Teamwork, problem-solving</a:t>
            </a:r>
          </a:p>
          <a:p>
            <a:pPr>
              <a:spcAft>
                <a:spcPts val="1200"/>
              </a:spcAft>
              <a:buFont typeface="Wingdings" pitchFamily="2" charset="2"/>
              <a:buChar char="v"/>
            </a:pPr>
            <a:r>
              <a:rPr lang="en-US" sz="3600" kern="0" dirty="0"/>
              <a:t>Powerful, capable, competent achievers</a:t>
            </a:r>
          </a:p>
        </p:txBody>
      </p:sp>
      <p:sp>
        <p:nvSpPr>
          <p:cNvPr id="5"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Millennials  1981 - 2000</a:t>
            </a:r>
          </a:p>
        </p:txBody>
      </p:sp>
    </p:spTree>
    <p:extLst>
      <p:ext uri="{BB962C8B-B14F-4D97-AF65-F5344CB8AC3E}">
        <p14:creationId xmlns:p14="http://schemas.microsoft.com/office/powerpoint/2010/main" val="344532750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2132" y="565649"/>
            <a:ext cx="1414237" cy="1505562"/>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46083" y="1162757"/>
            <a:ext cx="10660286" cy="5389628"/>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spcAft>
                <a:spcPts val="600"/>
              </a:spcAft>
              <a:buFont typeface="Wingdings" pitchFamily="2" charset="2"/>
              <a:buChar char="v"/>
            </a:pPr>
            <a:r>
              <a:rPr lang="en-US" sz="3600" dirty="0">
                <a:effectLst/>
              </a:rPr>
              <a:t>Millennials expect more; they want a “why?”</a:t>
            </a:r>
          </a:p>
          <a:p>
            <a:pPr>
              <a:spcAft>
                <a:spcPts val="600"/>
              </a:spcAft>
              <a:buFont typeface="Wingdings" pitchFamily="2" charset="2"/>
              <a:buChar char="v"/>
            </a:pPr>
            <a:r>
              <a:rPr lang="en-US" sz="3600" kern="0" dirty="0"/>
              <a:t>Take religious obligations seriously</a:t>
            </a:r>
          </a:p>
          <a:p>
            <a:pPr>
              <a:spcAft>
                <a:spcPts val="600"/>
              </a:spcAft>
              <a:buFont typeface="Wingdings" pitchFamily="2" charset="2"/>
              <a:buChar char="v"/>
            </a:pPr>
            <a:r>
              <a:rPr lang="en-US" sz="3600" kern="0" dirty="0"/>
              <a:t>Desire order, hierarchy, tradition</a:t>
            </a:r>
          </a:p>
          <a:p>
            <a:pPr>
              <a:spcAft>
                <a:spcPts val="600"/>
              </a:spcAft>
              <a:buFont typeface="Wingdings" pitchFamily="2" charset="2"/>
              <a:buChar char="v"/>
            </a:pPr>
            <a:r>
              <a:rPr lang="en-US" sz="3600" kern="0" dirty="0"/>
              <a:t>Strong sense of responsibility, right/wrong</a:t>
            </a:r>
          </a:p>
          <a:p>
            <a:pPr>
              <a:spcAft>
                <a:spcPts val="600"/>
              </a:spcAft>
              <a:buFont typeface="Wingdings" pitchFamily="2" charset="2"/>
              <a:buChar char="v"/>
            </a:pPr>
            <a:r>
              <a:rPr lang="en-US" sz="3600" kern="0" dirty="0"/>
              <a:t>Yearning for calm inner world</a:t>
            </a:r>
          </a:p>
          <a:p>
            <a:pPr>
              <a:spcAft>
                <a:spcPts val="600"/>
              </a:spcAft>
              <a:buFont typeface="Wingdings" pitchFamily="2" charset="2"/>
              <a:buChar char="v"/>
            </a:pPr>
            <a:r>
              <a:rPr lang="en-US" sz="3600" dirty="0">
                <a:effectLst/>
              </a:rPr>
              <a:t>Put their trust in organizations who create channels for open, authentic, collaborative conversations</a:t>
            </a:r>
            <a:r>
              <a:rPr lang="en-US" sz="3600" kern="0" dirty="0">
                <a:effectLst/>
              </a:rPr>
              <a:t>.</a:t>
            </a:r>
          </a:p>
          <a:p>
            <a:pPr>
              <a:spcAft>
                <a:spcPts val="600"/>
              </a:spcAft>
              <a:buFont typeface="Wingdings" pitchFamily="2" charset="2"/>
              <a:buChar char="v"/>
            </a:pPr>
            <a:endParaRPr lang="en-US" sz="3600" kern="0" dirty="0"/>
          </a:p>
        </p:txBody>
      </p:sp>
      <p:sp>
        <p:nvSpPr>
          <p:cNvPr id="5"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Millennials  1981 - 2000</a:t>
            </a:r>
          </a:p>
        </p:txBody>
      </p:sp>
    </p:spTree>
    <p:extLst>
      <p:ext uri="{BB962C8B-B14F-4D97-AF65-F5344CB8AC3E}">
        <p14:creationId xmlns:p14="http://schemas.microsoft.com/office/powerpoint/2010/main" val="355483425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12460" y="1045798"/>
            <a:ext cx="6705600" cy="757130"/>
          </a:xfrm>
        </p:spPr>
        <p:txBody>
          <a:bodyPr/>
          <a:lstStyle/>
          <a:p>
            <a:r>
              <a:rPr lang="en-US" dirty="0"/>
              <a:t>2001 - current</a:t>
            </a:r>
          </a:p>
        </p:txBody>
      </p:sp>
      <p:sp>
        <p:nvSpPr>
          <p:cNvPr id="9" name="Content Placeholder 8"/>
          <p:cNvSpPr>
            <a:spLocks noGrp="1"/>
          </p:cNvSpPr>
          <p:nvPr>
            <p:ph sz="quarter" idx="11"/>
          </p:nvPr>
        </p:nvSpPr>
        <p:spPr>
          <a:xfrm>
            <a:off x="2228139" y="1905000"/>
            <a:ext cx="7871971" cy="1421928"/>
          </a:xfrm>
        </p:spPr>
        <p:txBody>
          <a:bodyPr>
            <a:normAutofit/>
          </a:bodyPr>
          <a:lstStyle/>
          <a:p>
            <a:r>
              <a:rPr lang="en-US" dirty="0"/>
              <a:t>generation Z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643" y="3829221"/>
            <a:ext cx="2212712" cy="2355600"/>
          </a:xfrm>
          <a:prstGeom prst="rect">
            <a:avLst/>
          </a:prstGeom>
        </p:spPr>
      </p:pic>
    </p:spTree>
    <p:extLst>
      <p:ext uri="{BB962C8B-B14F-4D97-AF65-F5344CB8AC3E}">
        <p14:creationId xmlns:p14="http://schemas.microsoft.com/office/powerpoint/2010/main" val="4206468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9582" y="547327"/>
            <a:ext cx="1414236" cy="1505561"/>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40829" y="1550503"/>
            <a:ext cx="10813289" cy="5001881"/>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spcAft>
                <a:spcPts val="600"/>
              </a:spcAft>
              <a:buFont typeface="Wingdings" pitchFamily="2" charset="2"/>
              <a:buChar char="v"/>
            </a:pPr>
            <a:r>
              <a:rPr lang="en-US" sz="3600" kern="0" dirty="0"/>
              <a:t>91% stress related anxiety/depression</a:t>
            </a:r>
          </a:p>
          <a:p>
            <a:pPr lvl="1">
              <a:spcAft>
                <a:spcPts val="600"/>
              </a:spcAft>
              <a:buFont typeface="Wingdings" pitchFamily="2" charset="2"/>
              <a:buChar char="v"/>
            </a:pPr>
            <a:r>
              <a:rPr lang="en-US" sz="3200" kern="0" dirty="0"/>
              <a:t>Provide tools/resources to manage stress and mental health to establish and maintain trust </a:t>
            </a:r>
          </a:p>
          <a:p>
            <a:pPr>
              <a:spcAft>
                <a:spcPts val="600"/>
              </a:spcAft>
              <a:buFont typeface="Wingdings" pitchFamily="2" charset="2"/>
              <a:buChar char="v"/>
            </a:pPr>
            <a:r>
              <a:rPr lang="en-US" sz="3600" kern="0" dirty="0"/>
              <a:t>Highly motivated to support philanthropic causes</a:t>
            </a:r>
          </a:p>
          <a:p>
            <a:pPr>
              <a:spcAft>
                <a:spcPts val="600"/>
              </a:spcAft>
              <a:buFont typeface="Wingdings" pitchFamily="2" charset="2"/>
              <a:buChar char="v"/>
            </a:pPr>
            <a:r>
              <a:rPr lang="en-US" sz="3600" kern="0" dirty="0"/>
              <a:t>Motivated by having relationships with leaders and volunteers</a:t>
            </a:r>
          </a:p>
          <a:p>
            <a:pPr>
              <a:spcAft>
                <a:spcPts val="600"/>
              </a:spcAft>
              <a:buFont typeface="Wingdings" pitchFamily="2" charset="2"/>
              <a:buChar char="v"/>
            </a:pPr>
            <a:r>
              <a:rPr lang="en-US" sz="3600" kern="0" dirty="0"/>
              <a:t>Social causes plus data driven resulting in a better world</a:t>
            </a:r>
          </a:p>
          <a:p>
            <a:pPr>
              <a:spcAft>
                <a:spcPts val="600"/>
              </a:spcAft>
              <a:buFont typeface="Wingdings" pitchFamily="2" charset="2"/>
              <a:buChar char="v"/>
            </a:pPr>
            <a:endParaRPr lang="en-US" sz="3600" kern="0" dirty="0"/>
          </a:p>
          <a:p>
            <a:pPr lvl="1">
              <a:spcAft>
                <a:spcPts val="600"/>
              </a:spcAft>
              <a:buFont typeface="Wingdings" pitchFamily="2" charset="2"/>
              <a:buChar char="v"/>
            </a:pPr>
            <a:endParaRPr lang="en-US" sz="3200" kern="0" dirty="0"/>
          </a:p>
        </p:txBody>
      </p:sp>
      <p:sp>
        <p:nvSpPr>
          <p:cNvPr id="5" name="Rectangle 7"/>
          <p:cNvSpPr txBox="1">
            <a:spLocks noChangeArrowheads="1"/>
          </p:cNvSpPr>
          <p:nvPr/>
        </p:nvSpPr>
        <p:spPr>
          <a:xfrm>
            <a:off x="1951328" y="475129"/>
            <a:ext cx="7887954"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r>
              <a:rPr lang="en-US" sz="5400" kern="0" dirty="0"/>
              <a:t>Gen Z / </a:t>
            </a:r>
            <a:r>
              <a:rPr lang="en-US" sz="5400" kern="0" dirty="0" err="1"/>
              <a:t>iGeneration</a:t>
            </a:r>
            <a:r>
              <a:rPr lang="en-US" sz="5400" kern="0" dirty="0"/>
              <a:t>  2001 - </a:t>
            </a:r>
          </a:p>
        </p:txBody>
      </p:sp>
    </p:spTree>
    <p:extLst>
      <p:ext uri="{BB962C8B-B14F-4D97-AF65-F5344CB8AC3E}">
        <p14:creationId xmlns:p14="http://schemas.microsoft.com/office/powerpoint/2010/main" val="43700915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9582" y="547327"/>
            <a:ext cx="1414236" cy="1505561"/>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40829" y="1535289"/>
            <a:ext cx="10813289" cy="5017096"/>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2000">
                <a:solidFill>
                  <a:schemeClr val="tx1"/>
                </a:solidFill>
                <a:effectLst>
                  <a:outerShdw blurRad="38100" dist="38100" dir="2700000" algn="tl">
                    <a:srgbClr val="000000"/>
                  </a:outerShdw>
                </a:effectLst>
                <a:latin typeface="+mn-lt"/>
              </a:defRPr>
            </a:lvl9pPr>
          </a:lstStyle>
          <a:p>
            <a:pPr>
              <a:spcAft>
                <a:spcPts val="600"/>
              </a:spcAft>
              <a:buFont typeface="Wingdings" pitchFamily="2" charset="2"/>
              <a:buChar char="v"/>
            </a:pPr>
            <a:r>
              <a:rPr lang="en-US" sz="3600" kern="0" dirty="0"/>
              <a:t>More concerned with cause than organization</a:t>
            </a:r>
          </a:p>
          <a:p>
            <a:pPr>
              <a:spcAft>
                <a:spcPts val="600"/>
              </a:spcAft>
              <a:buFont typeface="Wingdings" pitchFamily="2" charset="2"/>
              <a:buChar char="v"/>
            </a:pPr>
            <a:r>
              <a:rPr lang="en-US" sz="3600" kern="0" dirty="0"/>
              <a:t>Computer Savvy</a:t>
            </a:r>
          </a:p>
          <a:p>
            <a:pPr lvl="1">
              <a:spcAft>
                <a:spcPts val="600"/>
              </a:spcAft>
              <a:buFont typeface="Wingdings" pitchFamily="2" charset="2"/>
              <a:buChar char="v"/>
            </a:pPr>
            <a:r>
              <a:rPr lang="en-US" sz="3200" kern="0" dirty="0"/>
              <a:t>Research topics and organizations that interest/inspire them.</a:t>
            </a:r>
          </a:p>
          <a:p>
            <a:pPr lvl="1">
              <a:spcBef>
                <a:spcPts val="600"/>
              </a:spcBef>
              <a:spcAft>
                <a:spcPts val="600"/>
              </a:spcAft>
              <a:buFont typeface="Wingdings" pitchFamily="2" charset="2"/>
              <a:buChar char="v"/>
            </a:pPr>
            <a:r>
              <a:rPr lang="en-US" sz="3200" kern="0" dirty="0"/>
              <a:t>Inspired by news &amp; social media reports about impact.</a:t>
            </a:r>
            <a:endParaRPr lang="en-US" sz="2800" kern="0" dirty="0"/>
          </a:p>
          <a:p>
            <a:pPr lvl="1">
              <a:spcAft>
                <a:spcPts val="600"/>
              </a:spcAft>
              <a:buFont typeface="Wingdings" pitchFamily="2" charset="2"/>
              <a:buChar char="v"/>
            </a:pPr>
            <a:r>
              <a:rPr lang="en-US" sz="3200" kern="0" dirty="0"/>
              <a:t>Very aware of marketing tactics and sniff out insincerity</a:t>
            </a:r>
          </a:p>
          <a:p>
            <a:pPr>
              <a:spcAft>
                <a:spcPts val="600"/>
              </a:spcAft>
              <a:buFont typeface="Wingdings" pitchFamily="2" charset="2"/>
              <a:buChar char="v"/>
            </a:pPr>
            <a:r>
              <a:rPr lang="en-US" sz="3600" dirty="0"/>
              <a:t>Majority non-white by 2026</a:t>
            </a:r>
          </a:p>
          <a:p>
            <a:pPr marL="0" indent="0">
              <a:spcAft>
                <a:spcPts val="600"/>
              </a:spcAft>
              <a:buNone/>
            </a:pPr>
            <a:endParaRPr lang="en-US" sz="3600" kern="0" dirty="0"/>
          </a:p>
          <a:p>
            <a:pPr lvl="1">
              <a:spcAft>
                <a:spcPts val="600"/>
              </a:spcAft>
              <a:buFont typeface="Wingdings" pitchFamily="2" charset="2"/>
              <a:buChar char="v"/>
            </a:pPr>
            <a:endParaRPr lang="en-US" sz="3200" kern="0" dirty="0"/>
          </a:p>
        </p:txBody>
      </p:sp>
      <p:sp>
        <p:nvSpPr>
          <p:cNvPr id="5" name="Rectangle 7"/>
          <p:cNvSpPr txBox="1">
            <a:spLocks noChangeArrowheads="1"/>
          </p:cNvSpPr>
          <p:nvPr/>
        </p:nvSpPr>
        <p:spPr>
          <a:xfrm>
            <a:off x="1951328" y="475129"/>
            <a:ext cx="7887954"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r>
              <a:rPr lang="en-US" sz="5400" kern="0" dirty="0"/>
              <a:t>Gen Z / </a:t>
            </a:r>
            <a:r>
              <a:rPr lang="en-US" sz="5400" kern="0" dirty="0" err="1"/>
              <a:t>iGeneration</a:t>
            </a:r>
            <a:r>
              <a:rPr lang="en-US" sz="5400" kern="0" dirty="0"/>
              <a:t>  2001 - </a:t>
            </a:r>
          </a:p>
        </p:txBody>
      </p:sp>
    </p:spTree>
    <p:extLst>
      <p:ext uri="{BB962C8B-B14F-4D97-AF65-F5344CB8AC3E}">
        <p14:creationId xmlns:p14="http://schemas.microsoft.com/office/powerpoint/2010/main" val="378776670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1"/>
          </p:nvPr>
        </p:nvSpPr>
        <p:spPr/>
        <p:txBody>
          <a:bodyPr>
            <a:normAutofit/>
          </a:bodyPr>
          <a:lstStyle/>
          <a:p>
            <a:r>
              <a:rPr lang="en-US" dirty="0"/>
              <a:t>bingo</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1"/>
          </p:nvPr>
        </p:nvSpPr>
        <p:spPr/>
        <p:txBody>
          <a:bodyPr anchor="ctr" anchorCtr="0">
            <a:normAutofit/>
          </a:bodyPr>
          <a:lstStyle/>
          <a:p>
            <a:r>
              <a:rPr lang="en-US" dirty="0"/>
              <a:t>Views</a:t>
            </a:r>
          </a:p>
        </p:txBody>
      </p:sp>
    </p:spTree>
    <p:extLst>
      <p:ext uri="{BB962C8B-B14F-4D97-AF65-F5344CB8AC3E}">
        <p14:creationId xmlns:p14="http://schemas.microsoft.com/office/powerpoint/2010/main" val="1845809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endParaRPr lang="en-US" kern="0" dirty="0"/>
          </a:p>
        </p:txBody>
      </p:sp>
      <p:grpSp>
        <p:nvGrpSpPr>
          <p:cNvPr id="12" name="Group 11" hidden="1"/>
          <p:cNvGrpSpPr/>
          <p:nvPr/>
        </p:nvGrpSpPr>
        <p:grpSpPr>
          <a:xfrm>
            <a:off x="5106189" y="2088660"/>
            <a:ext cx="5333322" cy="1508760"/>
            <a:chOff x="3582189" y="2088660"/>
            <a:chExt cx="5333322" cy="15087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189" y="2088660"/>
              <a:ext cx="1412178" cy="1508760"/>
            </a:xfrm>
            <a:prstGeom prst="rect">
              <a:avLst/>
            </a:prstGeom>
          </p:spPr>
        </p:pic>
        <p:sp>
          <p:nvSpPr>
            <p:cNvPr id="7" name="TextBox 6"/>
            <p:cNvSpPr txBox="1"/>
            <p:nvPr/>
          </p:nvSpPr>
          <p:spPr>
            <a:xfrm>
              <a:off x="5011664" y="2423323"/>
              <a:ext cx="3903847"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Train them too much &amp; they will leave</a:t>
              </a:r>
            </a:p>
          </p:txBody>
        </p:sp>
      </p:grpSp>
      <p:grpSp>
        <p:nvGrpSpPr>
          <p:cNvPr id="16" name="Group 15" hidden="1"/>
          <p:cNvGrpSpPr/>
          <p:nvPr/>
        </p:nvGrpSpPr>
        <p:grpSpPr>
          <a:xfrm>
            <a:off x="2147819" y="3595584"/>
            <a:ext cx="5876144" cy="1508760"/>
            <a:chOff x="623819" y="3595584"/>
            <a:chExt cx="5876144" cy="150876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19" y="3595584"/>
              <a:ext cx="1417241" cy="1508760"/>
            </a:xfrm>
            <a:prstGeom prst="rect">
              <a:avLst/>
            </a:prstGeom>
          </p:spPr>
        </p:pic>
        <p:sp>
          <p:nvSpPr>
            <p:cNvPr id="9" name="TextBox 8"/>
            <p:cNvSpPr txBox="1"/>
            <p:nvPr/>
          </p:nvSpPr>
          <p:spPr>
            <a:xfrm>
              <a:off x="2064321" y="3971759"/>
              <a:ext cx="4435642"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The more they learn, the more they will stay</a:t>
              </a:r>
            </a:p>
          </p:txBody>
        </p:sp>
      </p:grpSp>
      <p:grpSp>
        <p:nvGrpSpPr>
          <p:cNvPr id="19" name="Group 18" hidden="1"/>
          <p:cNvGrpSpPr/>
          <p:nvPr/>
        </p:nvGrpSpPr>
        <p:grpSpPr>
          <a:xfrm>
            <a:off x="4884666" y="4945809"/>
            <a:ext cx="5369113" cy="1508760"/>
            <a:chOff x="3360665" y="4945809"/>
            <a:chExt cx="5369113" cy="150876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665" y="4945809"/>
              <a:ext cx="1417241" cy="1508760"/>
            </a:xfrm>
            <a:prstGeom prst="rect">
              <a:avLst/>
            </a:prstGeom>
          </p:spPr>
        </p:pic>
        <p:sp>
          <p:nvSpPr>
            <p:cNvPr id="11" name="TextBox 10"/>
            <p:cNvSpPr txBox="1"/>
            <p:nvPr/>
          </p:nvSpPr>
          <p:spPr>
            <a:xfrm>
              <a:off x="4756848" y="5349682"/>
              <a:ext cx="3972930"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Continuous learning is a way of life</a:t>
              </a:r>
            </a:p>
          </p:txBody>
        </p:sp>
      </p:grpSp>
      <p:cxnSp>
        <p:nvCxnSpPr>
          <p:cNvPr id="13" name="Straight Connector 12" hidden="1"/>
          <p:cNvCxnSpPr/>
          <p:nvPr/>
        </p:nvCxnSpPr>
        <p:spPr bwMode="auto">
          <a:xfrm>
            <a:off x="8227996" y="-149192"/>
            <a:ext cx="4071486" cy="5173579"/>
          </a:xfrm>
          <a:prstGeom prst="lin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6B613709-B0D0-4BED-8733-F20C85EE4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471" y="669641"/>
            <a:ext cx="8639057" cy="5518718"/>
          </a:xfrm>
          <a:prstGeom prst="rect">
            <a:avLst/>
          </a:prstGeom>
        </p:spPr>
      </p:pic>
    </p:spTree>
    <p:extLst>
      <p:ext uri="{BB962C8B-B14F-4D97-AF65-F5344CB8AC3E}">
        <p14:creationId xmlns:p14="http://schemas.microsoft.com/office/powerpoint/2010/main" val="249483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endParaRPr lang="en-US" kern="0" dirty="0"/>
          </a:p>
        </p:txBody>
      </p:sp>
      <p:grpSp>
        <p:nvGrpSpPr>
          <p:cNvPr id="12" name="Group 11" hidden="1"/>
          <p:cNvGrpSpPr/>
          <p:nvPr/>
        </p:nvGrpSpPr>
        <p:grpSpPr>
          <a:xfrm>
            <a:off x="5106189" y="2088660"/>
            <a:ext cx="5333322" cy="1508760"/>
            <a:chOff x="3582189" y="2088660"/>
            <a:chExt cx="5333322" cy="15087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189" y="2088660"/>
              <a:ext cx="1412178" cy="1508760"/>
            </a:xfrm>
            <a:prstGeom prst="rect">
              <a:avLst/>
            </a:prstGeom>
          </p:spPr>
        </p:pic>
        <p:sp>
          <p:nvSpPr>
            <p:cNvPr id="7" name="TextBox 6"/>
            <p:cNvSpPr txBox="1"/>
            <p:nvPr/>
          </p:nvSpPr>
          <p:spPr>
            <a:xfrm>
              <a:off x="5011664" y="2423323"/>
              <a:ext cx="3903847"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Train them too much &amp; they will leave</a:t>
              </a:r>
            </a:p>
          </p:txBody>
        </p:sp>
      </p:grpSp>
      <p:grpSp>
        <p:nvGrpSpPr>
          <p:cNvPr id="16" name="Group 15" hidden="1"/>
          <p:cNvGrpSpPr/>
          <p:nvPr/>
        </p:nvGrpSpPr>
        <p:grpSpPr>
          <a:xfrm>
            <a:off x="2147819" y="3595584"/>
            <a:ext cx="5876144" cy="1508760"/>
            <a:chOff x="623819" y="3595584"/>
            <a:chExt cx="5876144" cy="150876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19" y="3595584"/>
              <a:ext cx="1417241" cy="1508760"/>
            </a:xfrm>
            <a:prstGeom prst="rect">
              <a:avLst/>
            </a:prstGeom>
          </p:spPr>
        </p:pic>
        <p:sp>
          <p:nvSpPr>
            <p:cNvPr id="9" name="TextBox 8"/>
            <p:cNvSpPr txBox="1"/>
            <p:nvPr/>
          </p:nvSpPr>
          <p:spPr>
            <a:xfrm>
              <a:off x="2064321" y="3971759"/>
              <a:ext cx="4435642"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The more they learn, the more they will stay</a:t>
              </a:r>
            </a:p>
          </p:txBody>
        </p:sp>
      </p:grpSp>
      <p:grpSp>
        <p:nvGrpSpPr>
          <p:cNvPr id="19" name="Group 18" hidden="1"/>
          <p:cNvGrpSpPr/>
          <p:nvPr/>
        </p:nvGrpSpPr>
        <p:grpSpPr>
          <a:xfrm>
            <a:off x="4884666" y="4945809"/>
            <a:ext cx="5369113" cy="1508760"/>
            <a:chOff x="3360665" y="4945809"/>
            <a:chExt cx="5369113" cy="150876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665" y="4945809"/>
              <a:ext cx="1417241" cy="1508760"/>
            </a:xfrm>
            <a:prstGeom prst="rect">
              <a:avLst/>
            </a:prstGeom>
          </p:spPr>
        </p:pic>
        <p:sp>
          <p:nvSpPr>
            <p:cNvPr id="11" name="TextBox 10"/>
            <p:cNvSpPr txBox="1"/>
            <p:nvPr/>
          </p:nvSpPr>
          <p:spPr>
            <a:xfrm>
              <a:off x="4756848" y="5349682"/>
              <a:ext cx="3972930"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Continuous learning is a way of life</a:t>
              </a:r>
            </a:p>
          </p:txBody>
        </p:sp>
      </p:grpSp>
      <p:cxnSp>
        <p:nvCxnSpPr>
          <p:cNvPr id="13" name="Straight Connector 12" hidden="1"/>
          <p:cNvCxnSpPr/>
          <p:nvPr/>
        </p:nvCxnSpPr>
        <p:spPr bwMode="auto">
          <a:xfrm>
            <a:off x="8227996" y="-149192"/>
            <a:ext cx="4071486" cy="5173579"/>
          </a:xfrm>
          <a:prstGeom prst="lin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6B613709-B0D0-4BED-8733-F20C85EE4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6471" y="669641"/>
            <a:ext cx="8639057" cy="5518717"/>
          </a:xfrm>
          <a:prstGeom prst="rect">
            <a:avLst/>
          </a:prstGeom>
        </p:spPr>
      </p:pic>
    </p:spTree>
    <p:extLst>
      <p:ext uri="{BB962C8B-B14F-4D97-AF65-F5344CB8AC3E}">
        <p14:creationId xmlns:p14="http://schemas.microsoft.com/office/powerpoint/2010/main" val="340770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endParaRPr lang="en-US" kern="0" dirty="0"/>
          </a:p>
        </p:txBody>
      </p:sp>
      <p:grpSp>
        <p:nvGrpSpPr>
          <p:cNvPr id="12" name="Group 11" hidden="1"/>
          <p:cNvGrpSpPr/>
          <p:nvPr/>
        </p:nvGrpSpPr>
        <p:grpSpPr>
          <a:xfrm>
            <a:off x="5106189" y="2088660"/>
            <a:ext cx="5333322" cy="1508760"/>
            <a:chOff x="3582189" y="2088660"/>
            <a:chExt cx="5333322" cy="15087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189" y="2088660"/>
              <a:ext cx="1412178" cy="1508760"/>
            </a:xfrm>
            <a:prstGeom prst="rect">
              <a:avLst/>
            </a:prstGeom>
          </p:spPr>
        </p:pic>
        <p:sp>
          <p:nvSpPr>
            <p:cNvPr id="7" name="TextBox 6"/>
            <p:cNvSpPr txBox="1"/>
            <p:nvPr/>
          </p:nvSpPr>
          <p:spPr>
            <a:xfrm>
              <a:off x="5011664" y="2423323"/>
              <a:ext cx="3903847"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Train them too much &amp; they will leave</a:t>
              </a:r>
            </a:p>
          </p:txBody>
        </p:sp>
      </p:grpSp>
      <p:grpSp>
        <p:nvGrpSpPr>
          <p:cNvPr id="16" name="Group 15" hidden="1"/>
          <p:cNvGrpSpPr/>
          <p:nvPr/>
        </p:nvGrpSpPr>
        <p:grpSpPr>
          <a:xfrm>
            <a:off x="2147819" y="3595584"/>
            <a:ext cx="5876144" cy="1508760"/>
            <a:chOff x="623819" y="3595584"/>
            <a:chExt cx="5876144" cy="150876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19" y="3595584"/>
              <a:ext cx="1417241" cy="1508760"/>
            </a:xfrm>
            <a:prstGeom prst="rect">
              <a:avLst/>
            </a:prstGeom>
          </p:spPr>
        </p:pic>
        <p:sp>
          <p:nvSpPr>
            <p:cNvPr id="9" name="TextBox 8"/>
            <p:cNvSpPr txBox="1"/>
            <p:nvPr/>
          </p:nvSpPr>
          <p:spPr>
            <a:xfrm>
              <a:off x="2064321" y="3971759"/>
              <a:ext cx="4435642"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The more they learn, the more they will stay</a:t>
              </a:r>
            </a:p>
          </p:txBody>
        </p:sp>
      </p:grpSp>
      <p:grpSp>
        <p:nvGrpSpPr>
          <p:cNvPr id="19" name="Group 18" hidden="1"/>
          <p:cNvGrpSpPr/>
          <p:nvPr/>
        </p:nvGrpSpPr>
        <p:grpSpPr>
          <a:xfrm>
            <a:off x="4884666" y="4945809"/>
            <a:ext cx="5369113" cy="1508760"/>
            <a:chOff x="3360665" y="4945809"/>
            <a:chExt cx="5369113" cy="150876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665" y="4945809"/>
              <a:ext cx="1417241" cy="1508760"/>
            </a:xfrm>
            <a:prstGeom prst="rect">
              <a:avLst/>
            </a:prstGeom>
          </p:spPr>
        </p:pic>
        <p:sp>
          <p:nvSpPr>
            <p:cNvPr id="11" name="TextBox 10"/>
            <p:cNvSpPr txBox="1"/>
            <p:nvPr/>
          </p:nvSpPr>
          <p:spPr>
            <a:xfrm>
              <a:off x="4756848" y="5349682"/>
              <a:ext cx="3972930"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Continuous learning is a way of life</a:t>
              </a:r>
            </a:p>
          </p:txBody>
        </p:sp>
      </p:grpSp>
      <p:cxnSp>
        <p:nvCxnSpPr>
          <p:cNvPr id="13" name="Straight Connector 12" hidden="1"/>
          <p:cNvCxnSpPr/>
          <p:nvPr/>
        </p:nvCxnSpPr>
        <p:spPr bwMode="auto">
          <a:xfrm>
            <a:off x="8227996" y="-149192"/>
            <a:ext cx="4071486" cy="5173579"/>
          </a:xfrm>
          <a:prstGeom prst="lin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6B613709-B0D0-4BED-8733-F20C85EE4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921" y="667512"/>
            <a:ext cx="8630158" cy="5522976"/>
          </a:xfrm>
          <a:prstGeom prst="rect">
            <a:avLst/>
          </a:prstGeom>
        </p:spPr>
      </p:pic>
    </p:spTree>
    <p:extLst>
      <p:ext uri="{BB962C8B-B14F-4D97-AF65-F5344CB8AC3E}">
        <p14:creationId xmlns:p14="http://schemas.microsoft.com/office/powerpoint/2010/main" val="128609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endParaRPr lang="en-US" kern="0" dirty="0"/>
          </a:p>
        </p:txBody>
      </p:sp>
      <p:grpSp>
        <p:nvGrpSpPr>
          <p:cNvPr id="12" name="Group 11" hidden="1"/>
          <p:cNvGrpSpPr/>
          <p:nvPr/>
        </p:nvGrpSpPr>
        <p:grpSpPr>
          <a:xfrm>
            <a:off x="5106189" y="2088660"/>
            <a:ext cx="5333322" cy="1508760"/>
            <a:chOff x="3582189" y="2088660"/>
            <a:chExt cx="5333322" cy="150876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189" y="2088660"/>
              <a:ext cx="1412178" cy="1508760"/>
            </a:xfrm>
            <a:prstGeom prst="rect">
              <a:avLst/>
            </a:prstGeom>
          </p:spPr>
        </p:pic>
        <p:sp>
          <p:nvSpPr>
            <p:cNvPr id="7" name="TextBox 6"/>
            <p:cNvSpPr txBox="1"/>
            <p:nvPr/>
          </p:nvSpPr>
          <p:spPr>
            <a:xfrm>
              <a:off x="5011664" y="2423323"/>
              <a:ext cx="3903847"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Train them too much &amp; they will leave</a:t>
              </a:r>
            </a:p>
          </p:txBody>
        </p:sp>
      </p:grpSp>
      <p:grpSp>
        <p:nvGrpSpPr>
          <p:cNvPr id="16" name="Group 15" hidden="1"/>
          <p:cNvGrpSpPr/>
          <p:nvPr/>
        </p:nvGrpSpPr>
        <p:grpSpPr>
          <a:xfrm>
            <a:off x="2147819" y="3595584"/>
            <a:ext cx="5876144" cy="1508760"/>
            <a:chOff x="623819" y="3595584"/>
            <a:chExt cx="5876144" cy="150876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19" y="3595584"/>
              <a:ext cx="1417241" cy="1508760"/>
            </a:xfrm>
            <a:prstGeom prst="rect">
              <a:avLst/>
            </a:prstGeom>
          </p:spPr>
        </p:pic>
        <p:sp>
          <p:nvSpPr>
            <p:cNvPr id="9" name="TextBox 8"/>
            <p:cNvSpPr txBox="1"/>
            <p:nvPr/>
          </p:nvSpPr>
          <p:spPr>
            <a:xfrm>
              <a:off x="2064321" y="3971759"/>
              <a:ext cx="4435642"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The more they learn, the more they will stay</a:t>
              </a:r>
            </a:p>
          </p:txBody>
        </p:sp>
      </p:grpSp>
      <p:grpSp>
        <p:nvGrpSpPr>
          <p:cNvPr id="19" name="Group 18" hidden="1"/>
          <p:cNvGrpSpPr/>
          <p:nvPr/>
        </p:nvGrpSpPr>
        <p:grpSpPr>
          <a:xfrm>
            <a:off x="4884666" y="4945809"/>
            <a:ext cx="5369113" cy="1508760"/>
            <a:chOff x="3360665" y="4945809"/>
            <a:chExt cx="5369113" cy="150876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0665" y="4945809"/>
              <a:ext cx="1417241" cy="1508760"/>
            </a:xfrm>
            <a:prstGeom prst="rect">
              <a:avLst/>
            </a:prstGeom>
          </p:spPr>
        </p:pic>
        <p:sp>
          <p:nvSpPr>
            <p:cNvPr id="11" name="TextBox 10"/>
            <p:cNvSpPr txBox="1"/>
            <p:nvPr/>
          </p:nvSpPr>
          <p:spPr>
            <a:xfrm>
              <a:off x="4756848" y="5349682"/>
              <a:ext cx="3972930" cy="780738"/>
            </a:xfrm>
            <a:prstGeom prst="rect">
              <a:avLst/>
            </a:prstGeom>
            <a:noFill/>
          </p:spPr>
          <p:txBody>
            <a:bodyPr wrap="square" rtlCol="0" anchor="ctr" anchorCtr="0">
              <a:noAutofit/>
            </a:bodyPr>
            <a:lstStyle/>
            <a:p>
              <a:pPr>
                <a:lnSpc>
                  <a:spcPts val="3500"/>
                </a:lnSpc>
              </a:pPr>
              <a:r>
                <a:rPr lang="en-US" sz="6500" kern="0" spc="200" dirty="0">
                  <a:ln w="0"/>
                  <a:latin typeface="Adventures  Overlanders" pitchFamily="2" charset="0"/>
                </a:rPr>
                <a:t>Continuous learning is a way of life</a:t>
              </a:r>
            </a:p>
          </p:txBody>
        </p:sp>
      </p:grpSp>
      <p:cxnSp>
        <p:nvCxnSpPr>
          <p:cNvPr id="13" name="Straight Connector 12" hidden="1"/>
          <p:cNvCxnSpPr/>
          <p:nvPr/>
        </p:nvCxnSpPr>
        <p:spPr bwMode="auto">
          <a:xfrm>
            <a:off x="8227996" y="-149192"/>
            <a:ext cx="4071486" cy="5173579"/>
          </a:xfrm>
          <a:prstGeom prst="line">
            <a:avLst/>
          </a:pr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p:spPr>
      </p:cxnSp>
      <p:pic>
        <p:nvPicPr>
          <p:cNvPr id="14" name="Picture 13">
            <a:extLst>
              <a:ext uri="{FF2B5EF4-FFF2-40B4-BE49-F238E27FC236}">
                <a16:creationId xmlns:a16="http://schemas.microsoft.com/office/drawing/2014/main" id="{6B613709-B0D0-4BED-8733-F20C85EE4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032" y="2057685"/>
            <a:ext cx="8631936" cy="2742630"/>
          </a:xfrm>
          <a:prstGeom prst="rect">
            <a:avLst/>
          </a:prstGeom>
        </p:spPr>
      </p:pic>
    </p:spTree>
    <p:extLst>
      <p:ext uri="{BB962C8B-B14F-4D97-AF65-F5344CB8AC3E}">
        <p14:creationId xmlns:p14="http://schemas.microsoft.com/office/powerpoint/2010/main" val="133899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1"/>
          </p:nvPr>
        </p:nvSpPr>
        <p:spPr/>
        <p:txBody>
          <a:bodyPr anchor="ctr" anchorCtr="0">
            <a:normAutofit/>
          </a:bodyPr>
          <a:lstStyle/>
          <a:p>
            <a:r>
              <a:rPr lang="en-US" dirty="0"/>
              <a:t>Giving Patterns</a:t>
            </a:r>
          </a:p>
        </p:txBody>
      </p:sp>
    </p:spTree>
    <p:extLst>
      <p:ext uri="{BB962C8B-B14F-4D97-AF65-F5344CB8AC3E}">
        <p14:creationId xmlns:p14="http://schemas.microsoft.com/office/powerpoint/2010/main" val="2642592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96" y="297180"/>
            <a:ext cx="11554008" cy="6263640"/>
          </a:xfrm>
          <a:prstGeom prst="rect">
            <a:avLst/>
          </a:prstGeom>
        </p:spPr>
      </p:pic>
    </p:spTree>
    <p:extLst>
      <p:ext uri="{BB962C8B-B14F-4D97-AF65-F5344CB8AC3E}">
        <p14:creationId xmlns:p14="http://schemas.microsoft.com/office/powerpoint/2010/main" val="38028027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653" y="99891"/>
            <a:ext cx="8282695" cy="6658218"/>
          </a:xfrm>
          <a:prstGeom prst="rect">
            <a:avLst/>
          </a:prstGeom>
        </p:spPr>
      </p:pic>
    </p:spTree>
    <p:extLst>
      <p:ext uri="{BB962C8B-B14F-4D97-AF65-F5344CB8AC3E}">
        <p14:creationId xmlns:p14="http://schemas.microsoft.com/office/powerpoint/2010/main" val="1969990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891" y="182880"/>
            <a:ext cx="8076221" cy="6492239"/>
          </a:xfrm>
          <a:prstGeom prst="rect">
            <a:avLst/>
          </a:prstGeom>
        </p:spPr>
      </p:pic>
    </p:spTree>
    <p:extLst>
      <p:ext uri="{BB962C8B-B14F-4D97-AF65-F5344CB8AC3E}">
        <p14:creationId xmlns:p14="http://schemas.microsoft.com/office/powerpoint/2010/main" val="22696419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890" y="182881"/>
            <a:ext cx="8076219" cy="6492238"/>
          </a:xfrm>
          <a:prstGeom prst="rect">
            <a:avLst/>
          </a:prstGeom>
        </p:spPr>
      </p:pic>
    </p:spTree>
    <p:extLst>
      <p:ext uri="{BB962C8B-B14F-4D97-AF65-F5344CB8AC3E}">
        <p14:creationId xmlns:p14="http://schemas.microsoft.com/office/powerpoint/2010/main" val="6921484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071261" y="502922"/>
            <a:ext cx="6049478" cy="5852159"/>
          </a:xfrm>
          <a:prstGeom prst="rect">
            <a:avLst/>
          </a:prstGeom>
          <a:gradFill rotWithShape="0">
            <a:gsLst>
              <a:gs pos="0">
                <a:schemeClr val="folHlink">
                  <a:gamma/>
                  <a:shade val="66275"/>
                  <a:invGamma/>
                  <a:lumMod val="82000"/>
                  <a:lumOff val="18000"/>
                </a:schemeClr>
              </a:gs>
              <a:gs pos="61000">
                <a:schemeClr val="folHlink"/>
              </a:gs>
              <a:gs pos="100000">
                <a:schemeClr val="folHlink">
                  <a:gamma/>
                  <a:shade val="66275"/>
                  <a:invGamma/>
                </a:schemeClr>
              </a:gs>
            </a:gsLst>
            <a:lin ang="2700000" scaled="1"/>
          </a:gradFill>
          <a:ln w="12700">
            <a:solidFill>
              <a:schemeClr val="folHlink"/>
            </a:solidFill>
            <a:miter lim="800000"/>
            <a:headEnd type="none" w="sm" len="sm"/>
            <a:tailEnd type="none" w="sm" len="sm"/>
          </a:ln>
          <a:effectLst/>
        </p:spPr>
        <p:txBody>
          <a:bodyPr wrap="none" anchor="ctr"/>
          <a:lstStyle/>
          <a:p>
            <a:pPr algn="ctr">
              <a:defRPr/>
            </a:pPr>
            <a:endParaRPr lang="en-US" b="1" dirty="0">
              <a:effectLst>
                <a:outerShdw blurRad="38100" dist="38100" dir="2700000" algn="tl">
                  <a:srgbClr val="000000"/>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2155931963"/>
              </p:ext>
            </p:extLst>
          </p:nvPr>
        </p:nvGraphicFramePr>
        <p:xfrm>
          <a:off x="3072603" y="507258"/>
          <a:ext cx="6046794" cy="5843484"/>
        </p:xfrm>
        <a:graphic>
          <a:graphicData uri="http://schemas.openxmlformats.org/drawingml/2006/table">
            <a:tbl>
              <a:tblPr firstCol="1"/>
              <a:tblGrid>
                <a:gridCol w="1209233">
                  <a:extLst>
                    <a:ext uri="{9D8B030D-6E8A-4147-A177-3AD203B41FA5}">
                      <a16:colId xmlns:a16="http://schemas.microsoft.com/office/drawing/2014/main" val="2892933513"/>
                    </a:ext>
                  </a:extLst>
                </a:gridCol>
                <a:gridCol w="1209233">
                  <a:extLst>
                    <a:ext uri="{9D8B030D-6E8A-4147-A177-3AD203B41FA5}">
                      <a16:colId xmlns:a16="http://schemas.microsoft.com/office/drawing/2014/main" val="3943527514"/>
                    </a:ext>
                  </a:extLst>
                </a:gridCol>
                <a:gridCol w="1209233">
                  <a:extLst>
                    <a:ext uri="{9D8B030D-6E8A-4147-A177-3AD203B41FA5}">
                      <a16:colId xmlns:a16="http://schemas.microsoft.com/office/drawing/2014/main" val="2445051971"/>
                    </a:ext>
                  </a:extLst>
                </a:gridCol>
                <a:gridCol w="1209233">
                  <a:extLst>
                    <a:ext uri="{9D8B030D-6E8A-4147-A177-3AD203B41FA5}">
                      <a16:colId xmlns:a16="http://schemas.microsoft.com/office/drawing/2014/main" val="2505172234"/>
                    </a:ext>
                  </a:extLst>
                </a:gridCol>
                <a:gridCol w="1209862">
                  <a:extLst>
                    <a:ext uri="{9D8B030D-6E8A-4147-A177-3AD203B41FA5}">
                      <a16:colId xmlns:a16="http://schemas.microsoft.com/office/drawing/2014/main" val="3739460643"/>
                    </a:ext>
                  </a:extLst>
                </a:gridCol>
              </a:tblGrid>
              <a:tr h="1161205">
                <a:tc>
                  <a:txBody>
                    <a:bodyPr/>
                    <a:lstStyle/>
                    <a:p>
                      <a:pPr marL="0" marR="0" algn="ctr">
                        <a:spcBef>
                          <a:spcPts val="0"/>
                        </a:spcBef>
                        <a:spcAft>
                          <a:spcPts val="0"/>
                        </a:spcAft>
                      </a:pPr>
                      <a:r>
                        <a:rPr lang="en-US" sz="1200" b="0" baseline="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Watched</a:t>
                      </a:r>
                    </a:p>
                    <a:p>
                      <a:pPr marL="0" marR="0" algn="ctr">
                        <a:spcBef>
                          <a:spcPts val="0"/>
                        </a:spcBef>
                        <a:spcAft>
                          <a:spcPts val="0"/>
                        </a:spcAft>
                      </a:pPr>
                      <a:r>
                        <a:rPr lang="en-US" sz="1200" b="0" baseline="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t</a:t>
                      </a: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he Beatles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on “The Ed Sullivan Show”</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Waited in line to buy gas during OPEC embargo</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Is on </a:t>
                      </a:r>
                    </a:p>
                    <a:p>
                      <a:pPr marL="0" marR="0" algn="ctr">
                        <a:spcBef>
                          <a:spcPts val="0"/>
                        </a:spcBef>
                        <a:spcAft>
                          <a:spcPts val="0"/>
                        </a:spcAft>
                      </a:pPr>
                      <a:r>
                        <a:rPr lang="en-US" sz="1200" b="0" dirty="0" err="1">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Tiktok</a:t>
                      </a:r>
                      <a:endPar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endParaRP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Has played more than 500 hours of Nintendo</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Used a computer by age 10</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extLst>
                  <a:ext uri="{0D108BD9-81ED-4DB2-BD59-A6C34878D82A}">
                    <a16:rowId xmlns:a16="http://schemas.microsoft.com/office/drawing/2014/main" val="1160286175"/>
                  </a:ext>
                </a:extLst>
              </a:tr>
              <a:tr h="1198664">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Attended a day care center or kindergarten</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 </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Remembers when milk cost less than a dollar</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Typed copy using carbon paper</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Watched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first-run episodes of “Gunsmoke”</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Used a cell phone before the age of 20</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extLst>
                  <a:ext uri="{0D108BD9-81ED-4DB2-BD59-A6C34878D82A}">
                    <a16:rowId xmlns:a16="http://schemas.microsoft.com/office/drawing/2014/main" val="2887613506"/>
                  </a:ext>
                </a:extLst>
              </a:tr>
              <a:tr h="1161205">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Has never owned a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record player</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Watched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first-run episodes of “Happy Days”</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Can name three members of the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Brat Pack</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Knows who Zac Ephron is</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Can name three members of the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Rat Pack</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extLst>
                  <a:ext uri="{0D108BD9-81ED-4DB2-BD59-A6C34878D82A}">
                    <a16:rowId xmlns:a16="http://schemas.microsoft.com/office/drawing/2014/main" val="3067452171"/>
                  </a:ext>
                </a:extLst>
              </a:tr>
              <a:tr h="1161205">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Has own website </a:t>
                      </a:r>
                    </a:p>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or blog</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Knows who Bing Crosby is</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Watched the </a:t>
                      </a:r>
                      <a:r>
                        <a:rPr lang="en-US" sz="1200" b="0" i="1"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Who Shot JR?</a:t>
                      </a: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 episode of “Dallas”</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Remembers the moon landing</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Watched “Sesame Street” as a child</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extLst>
                  <a:ext uri="{0D108BD9-81ED-4DB2-BD59-A6C34878D82A}">
                    <a16:rowId xmlns:a16="http://schemas.microsoft.com/office/drawing/2014/main" val="1875806719"/>
                  </a:ext>
                </a:extLst>
              </a:tr>
              <a:tr h="1161205">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Has parents who are divorced</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Turned 30 before AIDS was identified</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Listened to “The Lone Ranger” show on the radio</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First voted at the age of 18</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tc>
                  <a:txBody>
                    <a:bodyPr/>
                    <a:lstStyle/>
                    <a:p>
                      <a:pPr marL="0" marR="0" algn="ctr">
                        <a:spcBef>
                          <a:spcPts val="0"/>
                        </a:spcBef>
                        <a:spcAft>
                          <a:spcPts val="0"/>
                        </a:spcAft>
                      </a:pPr>
                      <a:r>
                        <a:rPr lang="en-US" sz="1200" b="0" dirty="0">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Does not have a land line (phone)</a:t>
                      </a:r>
                    </a:p>
                  </a:txBody>
                  <a:tcPr marL="23391" marR="23391"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cell3D prstMaterial="dkEdge">
                      <a:bevel prst="convex"/>
                      <a:lightRig rig="flood" dir="t"/>
                    </a:cell3D>
                  </a:tcPr>
                </a:tc>
                <a:extLst>
                  <a:ext uri="{0D108BD9-81ED-4DB2-BD59-A6C34878D82A}">
                    <a16:rowId xmlns:a16="http://schemas.microsoft.com/office/drawing/2014/main" val="814016348"/>
                  </a:ext>
                </a:extLst>
              </a:tr>
            </a:tbl>
          </a:graphicData>
        </a:graphic>
      </p:graphicFrame>
    </p:spTree>
    <p:extLst>
      <p:ext uri="{BB962C8B-B14F-4D97-AF65-F5344CB8AC3E}">
        <p14:creationId xmlns:p14="http://schemas.microsoft.com/office/powerpoint/2010/main" val="231703830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890" y="182881"/>
            <a:ext cx="8076219" cy="6492238"/>
          </a:xfrm>
          <a:prstGeom prst="rect">
            <a:avLst/>
          </a:prstGeom>
        </p:spPr>
      </p:pic>
    </p:spTree>
    <p:extLst>
      <p:ext uri="{BB962C8B-B14F-4D97-AF65-F5344CB8AC3E}">
        <p14:creationId xmlns:p14="http://schemas.microsoft.com/office/powerpoint/2010/main" val="39103820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924" y="183712"/>
            <a:ext cx="8074152" cy="6490577"/>
          </a:xfrm>
          <a:prstGeom prst="rect">
            <a:avLst/>
          </a:prstGeom>
        </p:spPr>
      </p:pic>
    </p:spTree>
    <p:extLst>
      <p:ext uri="{BB962C8B-B14F-4D97-AF65-F5344CB8AC3E}">
        <p14:creationId xmlns:p14="http://schemas.microsoft.com/office/powerpoint/2010/main" val="31109911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9" y="298147"/>
            <a:ext cx="11550443" cy="6261707"/>
          </a:xfrm>
          <a:prstGeom prst="rect">
            <a:avLst/>
          </a:prstGeom>
        </p:spPr>
      </p:pic>
    </p:spTree>
    <p:extLst>
      <p:ext uri="{BB962C8B-B14F-4D97-AF65-F5344CB8AC3E}">
        <p14:creationId xmlns:p14="http://schemas.microsoft.com/office/powerpoint/2010/main" val="11621420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1"/>
          </p:nvPr>
        </p:nvSpPr>
        <p:spPr/>
        <p:txBody>
          <a:bodyPr anchor="ctr" anchorCtr="0">
            <a:normAutofit/>
          </a:bodyPr>
          <a:lstStyle/>
          <a:p>
            <a:r>
              <a:rPr lang="en-US" dirty="0"/>
              <a:t>Strategies</a:t>
            </a:r>
          </a:p>
        </p:txBody>
      </p:sp>
    </p:spTree>
    <p:extLst>
      <p:ext uri="{BB962C8B-B14F-4D97-AF65-F5344CB8AC3E}">
        <p14:creationId xmlns:p14="http://schemas.microsoft.com/office/powerpoint/2010/main" val="127233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07910" y="1713186"/>
            <a:ext cx="10092267" cy="4856714"/>
          </a:xfrm>
        </p:spPr>
        <p:txBody>
          <a:bodyPr/>
          <a:lstStyle/>
          <a:p>
            <a:pPr marL="274320" indent="-274320"/>
            <a:r>
              <a:rPr lang="en-US" sz="3600" dirty="0"/>
              <a:t>Establish and build warm relationships:  calls, lunches, occasional notes, birthday cards</a:t>
            </a:r>
          </a:p>
          <a:p>
            <a:pPr marL="274320" indent="-274320"/>
            <a:r>
              <a:rPr lang="en-US" sz="3600" dirty="0"/>
              <a:t>Personalized donation letters </a:t>
            </a:r>
          </a:p>
          <a:p>
            <a:pPr marL="274320" indent="-274320"/>
            <a:r>
              <a:rPr lang="en-US" sz="3600" dirty="0"/>
              <a:t>Phone calls</a:t>
            </a:r>
          </a:p>
          <a:p>
            <a:pPr marL="274320" indent="-274320"/>
            <a:r>
              <a:rPr lang="en-US" sz="3600" dirty="0"/>
              <a:t>Know and provide budget details and goals</a:t>
            </a:r>
          </a:p>
          <a:p>
            <a:pPr marL="274320" indent="-274320"/>
            <a:r>
              <a:rPr lang="en-US" sz="3600" dirty="0"/>
              <a:t>Physical checks for donations</a:t>
            </a:r>
          </a:p>
          <a:p>
            <a:pPr marL="274320" indent="-274320"/>
            <a:r>
              <a:rPr lang="en-US" sz="3600" dirty="0"/>
              <a:t>Planned giving</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893" y="240696"/>
            <a:ext cx="1274215" cy="1359006"/>
          </a:xfrm>
          <a:prstGeom prst="rect">
            <a:avLst/>
          </a:prstGeom>
        </p:spPr>
      </p:pic>
    </p:spTree>
    <p:extLst>
      <p:ext uri="{BB962C8B-B14F-4D97-AF65-F5344CB8AC3E}">
        <p14:creationId xmlns:p14="http://schemas.microsoft.com/office/powerpoint/2010/main" val="39612049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1095022" y="1713185"/>
            <a:ext cx="10797434" cy="5022914"/>
          </a:xfrm>
        </p:spPr>
        <p:txBody>
          <a:bodyPr/>
          <a:lstStyle/>
          <a:p>
            <a:pPr marL="274320" indent="-274320"/>
            <a:r>
              <a:rPr lang="en-US" sz="3600" dirty="0"/>
              <a:t>Prefers receiving updates and donation asks via emails</a:t>
            </a:r>
          </a:p>
          <a:p>
            <a:pPr marL="274320" indent="-274320"/>
            <a:r>
              <a:rPr lang="en-US" sz="3600" dirty="0"/>
              <a:t>Value individuality – personalized emails are a must</a:t>
            </a:r>
          </a:p>
          <a:p>
            <a:pPr marL="274320" indent="-274320"/>
            <a:r>
              <a:rPr lang="en-US" sz="3600" dirty="0"/>
              <a:t>Online donation with easy-to-use forms</a:t>
            </a:r>
          </a:p>
          <a:p>
            <a:pPr marL="274320" indent="-274320"/>
            <a:r>
              <a:rPr lang="en-US" sz="3600" dirty="0"/>
              <a:t>Create a story around giving</a:t>
            </a:r>
          </a:p>
          <a:p>
            <a:pPr marL="274320" indent="-274320"/>
            <a:r>
              <a:rPr lang="en-US" sz="3600" dirty="0"/>
              <a:t>Thanking is key</a:t>
            </a:r>
          </a:p>
          <a:p>
            <a:pPr marL="274320" indent="-274320"/>
            <a:r>
              <a:rPr lang="en-US" sz="3600" dirty="0"/>
              <a:t>Set up recurring gifts to create continuous support</a:t>
            </a:r>
          </a:p>
          <a:p>
            <a:pPr marL="274320" indent="-274320"/>
            <a:r>
              <a:rPr lang="en-US" sz="3600" dirty="0"/>
              <a:t>Reluctant to commit: Give them time!</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380" y="238971"/>
            <a:ext cx="1275240" cy="1362456"/>
          </a:xfrm>
          <a:prstGeom prst="rect">
            <a:avLst/>
          </a:prstGeom>
        </p:spPr>
      </p:pic>
    </p:spTree>
    <p:extLst>
      <p:ext uri="{BB962C8B-B14F-4D97-AF65-F5344CB8AC3E}">
        <p14:creationId xmlns:p14="http://schemas.microsoft.com/office/powerpoint/2010/main" val="29831096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982133" y="1702676"/>
            <a:ext cx="10464800" cy="6223242"/>
          </a:xfrm>
        </p:spPr>
        <p:txBody>
          <a:bodyPr/>
          <a:lstStyle/>
          <a:p>
            <a:pPr marL="274320" indent="-274320"/>
            <a:r>
              <a:rPr lang="en-US" sz="3600" dirty="0"/>
              <a:t>Appreciate time and talent, not just treasure</a:t>
            </a:r>
          </a:p>
          <a:p>
            <a:pPr marL="274320" indent="-274320"/>
            <a:r>
              <a:rPr lang="en-US" sz="3600" dirty="0"/>
              <a:t>Facebook peer-to-peer fundraising</a:t>
            </a:r>
          </a:p>
          <a:p>
            <a:pPr marL="274320" indent="-274320"/>
            <a:r>
              <a:rPr lang="en-US" sz="3600" dirty="0"/>
              <a:t>Transparency</a:t>
            </a:r>
          </a:p>
          <a:p>
            <a:pPr marL="274320" indent="-274320"/>
            <a:r>
              <a:rPr lang="en-US" sz="3600" dirty="0"/>
              <a:t>Be brief and to the point; don’t waste time</a:t>
            </a:r>
          </a:p>
          <a:p>
            <a:pPr marL="274320" indent="-274320"/>
            <a:r>
              <a:rPr lang="en-US" sz="3600" dirty="0"/>
              <a:t>Prefer task forces to long term committees</a:t>
            </a:r>
          </a:p>
          <a:p>
            <a:pPr marL="274320" indent="-274320"/>
            <a:r>
              <a:rPr lang="en-US" sz="3600" dirty="0"/>
              <a:t>Use web-based techniques, EFT, online giving</a:t>
            </a:r>
          </a:p>
          <a:p>
            <a:pPr marL="274320" indent="-274320"/>
            <a:r>
              <a:rPr lang="en-US" sz="3600" dirty="0"/>
              <a:t>Purposeful, efficient communication is better than constant communication</a:t>
            </a:r>
          </a:p>
          <a:p>
            <a:pPr marL="0" indent="0">
              <a:buNone/>
            </a:pPr>
            <a:endParaRPr lang="en-US" sz="3600" dirty="0"/>
          </a:p>
          <a:p>
            <a:pPr marL="274320" indent="-274320"/>
            <a:endParaRPr lang="en-US" sz="2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094" y="249267"/>
            <a:ext cx="1279812" cy="1362456"/>
          </a:xfrm>
          <a:prstGeom prst="rect">
            <a:avLst/>
          </a:prstGeom>
        </p:spPr>
      </p:pic>
    </p:spTree>
    <p:extLst>
      <p:ext uri="{BB962C8B-B14F-4D97-AF65-F5344CB8AC3E}">
        <p14:creationId xmlns:p14="http://schemas.microsoft.com/office/powerpoint/2010/main" val="139457094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1"/>
          </p:nvPr>
        </p:nvSpPr>
        <p:spPr/>
        <p:txBody>
          <a:bodyPr anchor="ctr" anchorCtr="0">
            <a:normAutofit/>
          </a:bodyPr>
          <a:lstStyle/>
          <a:p>
            <a:r>
              <a:rPr lang="en-US" dirty="0"/>
              <a:t>Next Gen Donors</a:t>
            </a:r>
          </a:p>
        </p:txBody>
      </p:sp>
      <p:grpSp>
        <p:nvGrpSpPr>
          <p:cNvPr id="6" name="Group 5">
            <a:extLst>
              <a:ext uri="{FF2B5EF4-FFF2-40B4-BE49-F238E27FC236}">
                <a16:creationId xmlns:a16="http://schemas.microsoft.com/office/drawing/2014/main" id="{BC91DAF2-E74B-4664-B0C4-2E91951B8522}"/>
              </a:ext>
            </a:extLst>
          </p:cNvPr>
          <p:cNvGrpSpPr/>
          <p:nvPr/>
        </p:nvGrpSpPr>
        <p:grpSpPr>
          <a:xfrm>
            <a:off x="4260341" y="4002894"/>
            <a:ext cx="3671318" cy="1758700"/>
            <a:chOff x="3898391" y="3747079"/>
            <a:chExt cx="3671318" cy="1758700"/>
          </a:xfrm>
        </p:grpSpPr>
        <p:pic>
          <p:nvPicPr>
            <p:cNvPr id="3" name="Picture 2">
              <a:extLst>
                <a:ext uri="{FF2B5EF4-FFF2-40B4-BE49-F238E27FC236}">
                  <a16:creationId xmlns:a16="http://schemas.microsoft.com/office/drawing/2014/main" id="{675C74C6-4321-432C-B3EE-8B51F7D9D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690" y="3747079"/>
              <a:ext cx="1652019" cy="1758700"/>
            </a:xfrm>
            <a:prstGeom prst="rect">
              <a:avLst/>
            </a:prstGeom>
          </p:spPr>
        </p:pic>
        <p:pic>
          <p:nvPicPr>
            <p:cNvPr id="5" name="Picture 4">
              <a:extLst>
                <a:ext uri="{FF2B5EF4-FFF2-40B4-BE49-F238E27FC236}">
                  <a16:creationId xmlns:a16="http://schemas.microsoft.com/office/drawing/2014/main" id="{B2C020FC-C55E-4567-9534-CB753A0F7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8391" y="3747079"/>
              <a:ext cx="1652019" cy="1758700"/>
            </a:xfrm>
            <a:prstGeom prst="rect">
              <a:avLst/>
            </a:prstGeom>
          </p:spPr>
        </p:pic>
      </p:grpSp>
    </p:spTree>
    <p:extLst>
      <p:ext uri="{BB962C8B-B14F-4D97-AF65-F5344CB8AC3E}">
        <p14:creationId xmlns:p14="http://schemas.microsoft.com/office/powerpoint/2010/main" val="2950653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40829" y="1752599"/>
            <a:ext cx="10813289" cy="4799785"/>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a:spcBef>
                <a:spcPts val="600"/>
              </a:spcBef>
              <a:spcAft>
                <a:spcPts val="600"/>
              </a:spcAft>
              <a:buFont typeface="Wingdings" pitchFamily="2" charset="2"/>
              <a:buChar char="v"/>
            </a:pPr>
            <a:r>
              <a:rPr lang="en-US" sz="3600" dirty="0">
                <a:effectLst/>
              </a:rPr>
              <a:t>Look for hands-on engagement</a:t>
            </a:r>
          </a:p>
          <a:p>
            <a:pPr>
              <a:spcBef>
                <a:spcPts val="600"/>
              </a:spcBef>
              <a:spcAft>
                <a:spcPts val="600"/>
              </a:spcAft>
              <a:buFont typeface="Wingdings" pitchFamily="2" charset="2"/>
              <a:buChar char="v"/>
            </a:pPr>
            <a:r>
              <a:rPr lang="en-US" sz="3600" dirty="0">
                <a:effectLst/>
              </a:rPr>
              <a:t>Don’t want recurring annual donations</a:t>
            </a:r>
          </a:p>
          <a:p>
            <a:pPr>
              <a:spcBef>
                <a:spcPts val="600"/>
              </a:spcBef>
              <a:spcAft>
                <a:spcPts val="600"/>
              </a:spcAft>
              <a:buFont typeface="Wingdings" pitchFamily="2" charset="2"/>
              <a:buChar char="v"/>
            </a:pPr>
            <a:r>
              <a:rPr lang="en-US" sz="3600" dirty="0">
                <a:effectLst/>
              </a:rPr>
              <a:t>Want to feel like they’re in the room where decisions are being made</a:t>
            </a:r>
          </a:p>
          <a:p>
            <a:pPr>
              <a:spcBef>
                <a:spcPts val="600"/>
              </a:spcBef>
              <a:spcAft>
                <a:spcPts val="600"/>
              </a:spcAft>
              <a:buFont typeface="Wingdings" pitchFamily="2" charset="2"/>
              <a:buChar char="v"/>
            </a:pPr>
            <a:r>
              <a:rPr lang="en-US" sz="3600" dirty="0">
                <a:effectLst/>
              </a:rPr>
              <a:t>Want to be integral part of achieving social impact</a:t>
            </a:r>
          </a:p>
          <a:p>
            <a:pPr>
              <a:spcBef>
                <a:spcPts val="600"/>
              </a:spcBef>
              <a:spcAft>
                <a:spcPts val="600"/>
              </a:spcAft>
              <a:buFont typeface="Wingdings" pitchFamily="2" charset="2"/>
              <a:buChar char="v"/>
            </a:pPr>
            <a:r>
              <a:rPr lang="en-US" sz="3600" dirty="0">
                <a:effectLst/>
              </a:rPr>
              <a:t>Drawn to causes that inspire and invite their full engagement</a:t>
            </a:r>
          </a:p>
          <a:p>
            <a:pPr>
              <a:spcBef>
                <a:spcPts val="600"/>
              </a:spcBef>
              <a:spcAft>
                <a:spcPts val="600"/>
              </a:spcAft>
              <a:buFont typeface="Wingdings" pitchFamily="2" charset="2"/>
              <a:buChar char="v"/>
            </a:pPr>
            <a:r>
              <a:rPr lang="en-US" sz="3600" dirty="0">
                <a:effectLst/>
              </a:rPr>
              <a:t>Give when inspired </a:t>
            </a:r>
          </a:p>
        </p:txBody>
      </p:sp>
      <p:sp>
        <p:nvSpPr>
          <p:cNvPr id="5" name="Rectangle 7"/>
          <p:cNvSpPr txBox="1">
            <a:spLocks noChangeArrowheads="1"/>
          </p:cNvSpPr>
          <p:nvPr/>
        </p:nvSpPr>
        <p:spPr>
          <a:xfrm>
            <a:off x="1951328" y="475129"/>
            <a:ext cx="7887954"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endParaRPr lang="en-US" sz="5400" kern="0" dirty="0"/>
          </a:p>
        </p:txBody>
      </p:sp>
      <p:grpSp>
        <p:nvGrpSpPr>
          <p:cNvPr id="12" name="Group 11">
            <a:extLst>
              <a:ext uri="{FF2B5EF4-FFF2-40B4-BE49-F238E27FC236}">
                <a16:creationId xmlns:a16="http://schemas.microsoft.com/office/drawing/2014/main" id="{41C726B3-F2A6-48DB-8102-6A61636B3290}"/>
              </a:ext>
            </a:extLst>
          </p:cNvPr>
          <p:cNvGrpSpPr/>
          <p:nvPr/>
        </p:nvGrpSpPr>
        <p:grpSpPr>
          <a:xfrm>
            <a:off x="4815840" y="305615"/>
            <a:ext cx="2560320" cy="1362828"/>
            <a:chOff x="5200694" y="26670"/>
            <a:chExt cx="2560320" cy="1362828"/>
          </a:xfrm>
        </p:grpSpPr>
        <p:pic>
          <p:nvPicPr>
            <p:cNvPr id="9" name="Picture 8">
              <a:extLst>
                <a:ext uri="{FF2B5EF4-FFF2-40B4-BE49-F238E27FC236}">
                  <a16:creationId xmlns:a16="http://schemas.microsoft.com/office/drawing/2014/main" id="{B5EDE80B-62B5-4733-8C3A-13539360F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694" y="26670"/>
              <a:ext cx="1280160" cy="1362828"/>
            </a:xfrm>
            <a:prstGeom prst="rect">
              <a:avLst/>
            </a:prstGeom>
          </p:spPr>
        </p:pic>
        <p:pic>
          <p:nvPicPr>
            <p:cNvPr id="11" name="Picture 10">
              <a:extLst>
                <a:ext uri="{FF2B5EF4-FFF2-40B4-BE49-F238E27FC236}">
                  <a16:creationId xmlns:a16="http://schemas.microsoft.com/office/drawing/2014/main" id="{5E1C76E2-6FFD-41C8-ADE3-916C7CC8B8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854" y="26670"/>
              <a:ext cx="1280160" cy="1362828"/>
            </a:xfrm>
            <a:prstGeom prst="rect">
              <a:avLst/>
            </a:prstGeom>
          </p:spPr>
        </p:pic>
      </p:grpSp>
    </p:spTree>
    <p:extLst>
      <p:ext uri="{BB962C8B-B14F-4D97-AF65-F5344CB8AC3E}">
        <p14:creationId xmlns:p14="http://schemas.microsoft.com/office/powerpoint/2010/main" val="3721056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40829" y="1668443"/>
            <a:ext cx="11497927" cy="4883941"/>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a:spcBef>
                <a:spcPts val="600"/>
              </a:spcBef>
              <a:spcAft>
                <a:spcPts val="600"/>
              </a:spcAft>
              <a:buFont typeface="Wingdings" pitchFamily="2" charset="2"/>
              <a:buChar char="v"/>
            </a:pPr>
            <a:r>
              <a:rPr lang="en-US" sz="3600" kern="0" dirty="0"/>
              <a:t>To attract / inspire Next Gen:</a:t>
            </a:r>
          </a:p>
          <a:p>
            <a:pPr lvl="1">
              <a:spcBef>
                <a:spcPts val="600"/>
              </a:spcBef>
              <a:spcAft>
                <a:spcPts val="600"/>
              </a:spcAft>
              <a:buFont typeface="Wingdings" pitchFamily="2" charset="2"/>
              <a:buChar char="v"/>
            </a:pPr>
            <a:r>
              <a:rPr lang="en-US" sz="3600" kern="0" dirty="0"/>
              <a:t>Build relationships with local news outlets</a:t>
            </a:r>
          </a:p>
          <a:p>
            <a:pPr lvl="1">
              <a:spcBef>
                <a:spcPts val="600"/>
              </a:spcBef>
              <a:spcAft>
                <a:spcPts val="600"/>
              </a:spcAft>
              <a:buFont typeface="Wingdings" pitchFamily="2" charset="2"/>
              <a:buChar char="v"/>
            </a:pPr>
            <a:r>
              <a:rPr lang="en-US" sz="3600" kern="0" dirty="0"/>
              <a:t>Emphasize donor impact on social media – STAY ACTIVE!</a:t>
            </a:r>
          </a:p>
          <a:p>
            <a:pPr>
              <a:spcAft>
                <a:spcPts val="1200"/>
              </a:spcAft>
              <a:buFont typeface="Wingdings" pitchFamily="2" charset="2"/>
              <a:buChar char="v"/>
            </a:pPr>
            <a:r>
              <a:rPr lang="en-US" sz="3600" kern="0" dirty="0"/>
              <a:t>Want to donate quickly and easily</a:t>
            </a:r>
          </a:p>
          <a:p>
            <a:pPr lvl="1">
              <a:spcBef>
                <a:spcPts val="1200"/>
              </a:spcBef>
              <a:spcAft>
                <a:spcPts val="1200"/>
              </a:spcAft>
              <a:buFont typeface="Wingdings" pitchFamily="2" charset="2"/>
              <a:buChar char="v"/>
            </a:pPr>
            <a:r>
              <a:rPr lang="en-US" sz="3600" kern="0" dirty="0"/>
              <a:t>Add donate button/link to social media posts</a:t>
            </a:r>
          </a:p>
          <a:p>
            <a:pPr lvl="1">
              <a:spcBef>
                <a:spcPts val="1200"/>
              </a:spcBef>
              <a:spcAft>
                <a:spcPts val="1200"/>
              </a:spcAft>
              <a:buFont typeface="Wingdings" pitchFamily="2" charset="2"/>
              <a:buChar char="v"/>
            </a:pPr>
            <a:r>
              <a:rPr lang="en-US" sz="3600" kern="0" dirty="0"/>
              <a:t>Create texting giving keyword</a:t>
            </a:r>
          </a:p>
          <a:p>
            <a:pPr>
              <a:spcAft>
                <a:spcPts val="600"/>
              </a:spcAft>
              <a:buFont typeface="Wingdings" pitchFamily="2" charset="2"/>
              <a:buChar char="v"/>
            </a:pPr>
            <a:endParaRPr lang="en-US" dirty="0">
              <a:effectLst/>
            </a:endParaRPr>
          </a:p>
        </p:txBody>
      </p:sp>
      <p:sp>
        <p:nvSpPr>
          <p:cNvPr id="5" name="Rectangle 7"/>
          <p:cNvSpPr txBox="1">
            <a:spLocks noChangeArrowheads="1"/>
          </p:cNvSpPr>
          <p:nvPr/>
        </p:nvSpPr>
        <p:spPr>
          <a:xfrm>
            <a:off x="1951328" y="475129"/>
            <a:ext cx="7887954"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lgn="ctr">
              <a:defRPr/>
            </a:pPr>
            <a:endParaRPr lang="en-US" sz="5400" kern="0" dirty="0"/>
          </a:p>
        </p:txBody>
      </p:sp>
      <p:grpSp>
        <p:nvGrpSpPr>
          <p:cNvPr id="12" name="Group 11">
            <a:extLst>
              <a:ext uri="{FF2B5EF4-FFF2-40B4-BE49-F238E27FC236}">
                <a16:creationId xmlns:a16="http://schemas.microsoft.com/office/drawing/2014/main" id="{41C726B3-F2A6-48DB-8102-6A61636B3290}"/>
              </a:ext>
            </a:extLst>
          </p:cNvPr>
          <p:cNvGrpSpPr/>
          <p:nvPr/>
        </p:nvGrpSpPr>
        <p:grpSpPr>
          <a:xfrm>
            <a:off x="4815840" y="305615"/>
            <a:ext cx="2560320" cy="1362828"/>
            <a:chOff x="5200694" y="26670"/>
            <a:chExt cx="2560320" cy="1362828"/>
          </a:xfrm>
        </p:grpSpPr>
        <p:pic>
          <p:nvPicPr>
            <p:cNvPr id="9" name="Picture 8">
              <a:extLst>
                <a:ext uri="{FF2B5EF4-FFF2-40B4-BE49-F238E27FC236}">
                  <a16:creationId xmlns:a16="http://schemas.microsoft.com/office/drawing/2014/main" id="{B5EDE80B-62B5-4733-8C3A-13539360F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694" y="26670"/>
              <a:ext cx="1280160" cy="1362828"/>
            </a:xfrm>
            <a:prstGeom prst="rect">
              <a:avLst/>
            </a:prstGeom>
          </p:spPr>
        </p:pic>
        <p:pic>
          <p:nvPicPr>
            <p:cNvPr id="11" name="Picture 10">
              <a:extLst>
                <a:ext uri="{FF2B5EF4-FFF2-40B4-BE49-F238E27FC236}">
                  <a16:creationId xmlns:a16="http://schemas.microsoft.com/office/drawing/2014/main" id="{5E1C76E2-6FFD-41C8-ADE3-916C7CC8B8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854" y="26670"/>
              <a:ext cx="1280160" cy="1362828"/>
            </a:xfrm>
            <a:prstGeom prst="rect">
              <a:avLst/>
            </a:prstGeom>
          </p:spPr>
        </p:pic>
      </p:grpSp>
    </p:spTree>
    <p:extLst>
      <p:ext uri="{BB962C8B-B14F-4D97-AF65-F5344CB8AC3E}">
        <p14:creationId xmlns:p14="http://schemas.microsoft.com/office/powerpoint/2010/main" val="15171505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01310" y="1045798"/>
            <a:ext cx="7416750" cy="757130"/>
          </a:xfrm>
        </p:spPr>
        <p:txBody>
          <a:bodyPr/>
          <a:lstStyle/>
          <a:p>
            <a:r>
              <a:rPr lang="en-US" dirty="0"/>
              <a:t>1922 - 1944</a:t>
            </a:r>
          </a:p>
        </p:txBody>
      </p:sp>
      <p:sp>
        <p:nvSpPr>
          <p:cNvPr id="9" name="Content Placeholder 8"/>
          <p:cNvSpPr>
            <a:spLocks noGrp="1"/>
          </p:cNvSpPr>
          <p:nvPr>
            <p:ph sz="quarter" idx="11"/>
          </p:nvPr>
        </p:nvSpPr>
        <p:spPr/>
        <p:txBody>
          <a:bodyPr>
            <a:normAutofit/>
          </a:bodyPr>
          <a:lstStyle/>
          <a:p>
            <a:r>
              <a:rPr lang="en-US" dirty="0"/>
              <a:t>traditionalist</a:t>
            </a:r>
          </a:p>
        </p:txBody>
      </p:sp>
      <p:pic>
        <p:nvPicPr>
          <p:cNvPr id="10" name="Picture 9" hidden="1"/>
          <p:cNvPicPr>
            <a:picLocks noChangeAspect="1"/>
          </p:cNvPicPr>
          <p:nvPr/>
        </p:nvPicPr>
        <p:blipFill>
          <a:blip r:embed="rId3" cstate="print">
            <a:extLst>
              <a:ext uri="{BEBA8EAE-BF5A-486C-A8C5-ECC9F3942E4B}">
                <a14:imgProps xmlns:a14="http://schemas.microsoft.com/office/drawing/2010/main">
                  <a14:imgLayer r:embed="rId4">
                    <a14:imgEffect>
                      <a14:backgroundRemoval t="946" b="100000" l="0" r="100000"/>
                    </a14:imgEffect>
                  </a14:imgLayer>
                </a14:imgProps>
              </a:ext>
              <a:ext uri="{28A0092B-C50C-407E-A947-70E740481C1C}">
                <a14:useLocalDpi xmlns:a14="http://schemas.microsoft.com/office/drawing/2010/main" val="0"/>
              </a:ext>
            </a:extLst>
          </a:blip>
          <a:stretch>
            <a:fillRect/>
          </a:stretch>
        </p:blipFill>
        <p:spPr>
          <a:xfrm>
            <a:off x="9156692" y="245443"/>
            <a:ext cx="1227363" cy="1309036"/>
          </a:xfrm>
          <a:prstGeom prst="ellipse">
            <a:avLst/>
          </a:prstGeom>
          <a:ln>
            <a:noFill/>
          </a:ln>
          <a:effectLst>
            <a:softEdge rad="112500"/>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7726" y="3824998"/>
            <a:ext cx="2216548" cy="2364046"/>
          </a:xfrm>
          <a:prstGeom prst="rect">
            <a:avLst/>
          </a:prstGeom>
        </p:spPr>
      </p:pic>
    </p:spTree>
    <p:extLst>
      <p:ext uri="{BB962C8B-B14F-4D97-AF65-F5344CB8AC3E}">
        <p14:creationId xmlns:p14="http://schemas.microsoft.com/office/powerpoint/2010/main" val="210101883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40829" y="1226017"/>
            <a:ext cx="10813289" cy="5326367"/>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a:spcAft>
                <a:spcPts val="600"/>
              </a:spcAft>
              <a:buFont typeface="Wingdings" pitchFamily="2" charset="2"/>
              <a:buChar char="v"/>
            </a:pPr>
            <a:r>
              <a:rPr lang="en-US" sz="3600" kern="0" dirty="0"/>
              <a:t>How to keep </a:t>
            </a:r>
          </a:p>
          <a:p>
            <a:pPr lvl="1">
              <a:spcAft>
                <a:spcPts val="600"/>
              </a:spcAft>
              <a:buFont typeface="Wingdings" pitchFamily="2" charset="2"/>
              <a:buChar char="v"/>
            </a:pPr>
            <a:r>
              <a:rPr lang="en-US" sz="3200" kern="0" dirty="0"/>
              <a:t>Build personal relationships that inspire them to stay engaged; pair with a mentor</a:t>
            </a:r>
          </a:p>
          <a:p>
            <a:pPr lvl="1">
              <a:spcAft>
                <a:spcPts val="600"/>
              </a:spcAft>
              <a:buFont typeface="Wingdings" pitchFamily="2" charset="2"/>
              <a:buChar char="v"/>
            </a:pPr>
            <a:r>
              <a:rPr lang="en-US" sz="3200" kern="0" dirty="0"/>
              <a:t>Show them they’re making a difference in the world with frequent updates</a:t>
            </a:r>
          </a:p>
          <a:p>
            <a:pPr lvl="2">
              <a:spcBef>
                <a:spcPts val="0"/>
              </a:spcBef>
              <a:spcAft>
                <a:spcPts val="600"/>
              </a:spcAft>
              <a:buFont typeface="Wingdings" pitchFamily="2" charset="2"/>
              <a:buChar char="v"/>
            </a:pPr>
            <a:r>
              <a:rPr lang="en-US" sz="3200" kern="0" dirty="0"/>
              <a:t>40% want monthly updates</a:t>
            </a:r>
          </a:p>
          <a:p>
            <a:pPr lvl="2">
              <a:spcAft>
                <a:spcPts val="600"/>
              </a:spcAft>
              <a:buFont typeface="Wingdings" pitchFamily="2" charset="2"/>
              <a:buChar char="v"/>
            </a:pPr>
            <a:r>
              <a:rPr lang="en-US" sz="3200" dirty="0">
                <a:effectLst/>
              </a:rPr>
              <a:t>Stories about the people they helped and how their money was used</a:t>
            </a:r>
          </a:p>
          <a:p>
            <a:pPr lvl="2">
              <a:spcAft>
                <a:spcPts val="600"/>
              </a:spcAft>
              <a:buFont typeface="Wingdings" pitchFamily="2" charset="2"/>
              <a:buChar char="v"/>
            </a:pPr>
            <a:r>
              <a:rPr lang="en-US" sz="3200" dirty="0">
                <a:effectLst/>
              </a:rPr>
              <a:t>Prefer to see updates on social media, but they do appreciate personal phone calls (video calls).</a:t>
            </a:r>
          </a:p>
          <a:p>
            <a:pPr lvl="2">
              <a:spcAft>
                <a:spcPts val="600"/>
              </a:spcAft>
              <a:buFont typeface="Wingdings" pitchFamily="2" charset="2"/>
              <a:buChar char="v"/>
            </a:pPr>
            <a:endParaRPr lang="en-US" sz="3200" kern="0" dirty="0"/>
          </a:p>
        </p:txBody>
      </p:sp>
      <p:grpSp>
        <p:nvGrpSpPr>
          <p:cNvPr id="6" name="Group 5">
            <a:extLst>
              <a:ext uri="{FF2B5EF4-FFF2-40B4-BE49-F238E27FC236}">
                <a16:creationId xmlns:a16="http://schemas.microsoft.com/office/drawing/2014/main" id="{218FD3EE-DD50-435D-A6D6-26EBE74DF79D}"/>
              </a:ext>
            </a:extLst>
          </p:cNvPr>
          <p:cNvGrpSpPr/>
          <p:nvPr/>
        </p:nvGrpSpPr>
        <p:grpSpPr>
          <a:xfrm>
            <a:off x="4815840" y="305615"/>
            <a:ext cx="2560320" cy="1362828"/>
            <a:chOff x="5200694" y="26670"/>
            <a:chExt cx="2560320" cy="1362828"/>
          </a:xfrm>
        </p:grpSpPr>
        <p:pic>
          <p:nvPicPr>
            <p:cNvPr id="7" name="Picture 6">
              <a:extLst>
                <a:ext uri="{FF2B5EF4-FFF2-40B4-BE49-F238E27FC236}">
                  <a16:creationId xmlns:a16="http://schemas.microsoft.com/office/drawing/2014/main" id="{922C7912-03D9-4FCC-B954-A09F3A7D0C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694" y="26670"/>
              <a:ext cx="1280160" cy="1362828"/>
            </a:xfrm>
            <a:prstGeom prst="rect">
              <a:avLst/>
            </a:prstGeom>
          </p:spPr>
        </p:pic>
        <p:pic>
          <p:nvPicPr>
            <p:cNvPr id="8" name="Picture 7">
              <a:extLst>
                <a:ext uri="{FF2B5EF4-FFF2-40B4-BE49-F238E27FC236}">
                  <a16:creationId xmlns:a16="http://schemas.microsoft.com/office/drawing/2014/main" id="{B21BB3F7-6DA9-47B3-9FB8-A06C933109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854" y="26670"/>
              <a:ext cx="1280160" cy="1362828"/>
            </a:xfrm>
            <a:prstGeom prst="rect">
              <a:avLst/>
            </a:prstGeom>
          </p:spPr>
        </p:pic>
      </p:grpSp>
    </p:spTree>
    <p:extLst>
      <p:ext uri="{BB962C8B-B14F-4D97-AF65-F5344CB8AC3E}">
        <p14:creationId xmlns:p14="http://schemas.microsoft.com/office/powerpoint/2010/main" val="54637859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40829" y="1600200"/>
            <a:ext cx="10103395" cy="4952184"/>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a:spcBef>
                <a:spcPts val="600"/>
              </a:spcBef>
              <a:spcAft>
                <a:spcPts val="1200"/>
              </a:spcAft>
              <a:buFont typeface="Wingdings" pitchFamily="2" charset="2"/>
              <a:buChar char="v"/>
            </a:pPr>
            <a:r>
              <a:rPr lang="en-US" sz="3600" dirty="0">
                <a:effectLst/>
              </a:rPr>
              <a:t>Give them non-financial ways to support your work</a:t>
            </a:r>
          </a:p>
          <a:p>
            <a:pPr lvl="1">
              <a:spcBef>
                <a:spcPts val="600"/>
              </a:spcBef>
              <a:spcAft>
                <a:spcPts val="1200"/>
              </a:spcAft>
              <a:buFont typeface="Wingdings" pitchFamily="2" charset="2"/>
              <a:buChar char="v"/>
            </a:pPr>
            <a:r>
              <a:rPr lang="en-US" sz="3200" dirty="0">
                <a:effectLst/>
              </a:rPr>
              <a:t>82.4% are willing to raise money for their favorite organizations by asking friends and family for support</a:t>
            </a:r>
          </a:p>
          <a:p>
            <a:pPr lvl="1">
              <a:spcBef>
                <a:spcPts val="600"/>
              </a:spcBef>
              <a:spcAft>
                <a:spcPts val="1200"/>
              </a:spcAft>
              <a:buFont typeface="Wingdings" pitchFamily="2" charset="2"/>
              <a:buChar char="v"/>
            </a:pPr>
            <a:r>
              <a:rPr lang="en-US" sz="3200" dirty="0">
                <a:effectLst/>
              </a:rPr>
              <a:t>Peer-to-peer fundraisers</a:t>
            </a:r>
          </a:p>
          <a:p>
            <a:pPr lvl="1">
              <a:spcBef>
                <a:spcPts val="600"/>
              </a:spcBef>
              <a:spcAft>
                <a:spcPts val="1200"/>
              </a:spcAft>
              <a:buFont typeface="Wingdings" pitchFamily="2" charset="2"/>
              <a:buChar char="v"/>
            </a:pPr>
            <a:r>
              <a:rPr lang="en-US" sz="3200" dirty="0">
                <a:effectLst/>
              </a:rPr>
              <a:t>Invite them to collect donations to mark  milestone occasions like birthdays and graduations</a:t>
            </a:r>
          </a:p>
          <a:p>
            <a:pPr lvl="1">
              <a:spcBef>
                <a:spcPts val="600"/>
              </a:spcBef>
              <a:spcAft>
                <a:spcPts val="1200"/>
              </a:spcAft>
              <a:buFont typeface="Wingdings" pitchFamily="2" charset="2"/>
              <a:buChar char="v"/>
            </a:pPr>
            <a:r>
              <a:rPr lang="en-US" sz="3200" dirty="0">
                <a:effectLst/>
              </a:rPr>
              <a:t>Encourage them to share their content to their social networks</a:t>
            </a:r>
          </a:p>
          <a:p>
            <a:pPr lvl="1">
              <a:spcBef>
                <a:spcPts val="1200"/>
              </a:spcBef>
              <a:spcAft>
                <a:spcPts val="1200"/>
              </a:spcAft>
              <a:buFont typeface="Wingdings" pitchFamily="2" charset="2"/>
              <a:buChar char="v"/>
            </a:pPr>
            <a:endParaRPr lang="en-US" sz="3200" kern="0" dirty="0"/>
          </a:p>
          <a:p>
            <a:pPr lvl="1">
              <a:spcAft>
                <a:spcPts val="600"/>
              </a:spcAft>
              <a:buFont typeface="Wingdings" pitchFamily="2" charset="2"/>
              <a:buChar char="v"/>
            </a:pPr>
            <a:endParaRPr lang="en-US" sz="3200" kern="0" dirty="0"/>
          </a:p>
          <a:p>
            <a:pPr lvl="1">
              <a:spcAft>
                <a:spcPts val="600"/>
              </a:spcAft>
              <a:buFont typeface="Wingdings" pitchFamily="2" charset="2"/>
              <a:buChar char="v"/>
            </a:pPr>
            <a:endParaRPr lang="en-US" sz="3200" kern="0" dirty="0"/>
          </a:p>
        </p:txBody>
      </p:sp>
      <p:grpSp>
        <p:nvGrpSpPr>
          <p:cNvPr id="6" name="Group 5">
            <a:extLst>
              <a:ext uri="{FF2B5EF4-FFF2-40B4-BE49-F238E27FC236}">
                <a16:creationId xmlns:a16="http://schemas.microsoft.com/office/drawing/2014/main" id="{B8D456AF-FEE1-4368-B827-7C3E936B9A96}"/>
              </a:ext>
            </a:extLst>
          </p:cNvPr>
          <p:cNvGrpSpPr/>
          <p:nvPr/>
        </p:nvGrpSpPr>
        <p:grpSpPr>
          <a:xfrm>
            <a:off x="4815840" y="305615"/>
            <a:ext cx="2560320" cy="1362828"/>
            <a:chOff x="5200694" y="26670"/>
            <a:chExt cx="2560320" cy="1362828"/>
          </a:xfrm>
        </p:grpSpPr>
        <p:pic>
          <p:nvPicPr>
            <p:cNvPr id="7" name="Picture 6">
              <a:extLst>
                <a:ext uri="{FF2B5EF4-FFF2-40B4-BE49-F238E27FC236}">
                  <a16:creationId xmlns:a16="http://schemas.microsoft.com/office/drawing/2014/main" id="{35BFCA07-A017-4081-B530-2DF9CAB64F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694" y="26670"/>
              <a:ext cx="1280160" cy="1362828"/>
            </a:xfrm>
            <a:prstGeom prst="rect">
              <a:avLst/>
            </a:prstGeom>
          </p:spPr>
        </p:pic>
        <p:pic>
          <p:nvPicPr>
            <p:cNvPr id="8" name="Picture 7">
              <a:extLst>
                <a:ext uri="{FF2B5EF4-FFF2-40B4-BE49-F238E27FC236}">
                  <a16:creationId xmlns:a16="http://schemas.microsoft.com/office/drawing/2014/main" id="{9A795893-F00D-48AF-966C-CEF6A71287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854" y="26670"/>
              <a:ext cx="1280160" cy="1362828"/>
            </a:xfrm>
            <a:prstGeom prst="rect">
              <a:avLst/>
            </a:prstGeom>
          </p:spPr>
        </p:pic>
      </p:grpSp>
    </p:spTree>
    <p:extLst>
      <p:ext uri="{BB962C8B-B14F-4D97-AF65-F5344CB8AC3E}">
        <p14:creationId xmlns:p14="http://schemas.microsoft.com/office/powerpoint/2010/main" val="148498942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40829" y="1809750"/>
            <a:ext cx="10813289" cy="4742634"/>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a:spcBef>
                <a:spcPts val="1200"/>
              </a:spcBef>
              <a:spcAft>
                <a:spcPts val="1200"/>
              </a:spcAft>
              <a:buFont typeface="Wingdings" pitchFamily="2" charset="2"/>
              <a:buChar char="v"/>
            </a:pPr>
            <a:r>
              <a:rPr lang="en-US" sz="3600" kern="0" dirty="0"/>
              <a:t>Reasons for stopping long-term support:</a:t>
            </a:r>
          </a:p>
          <a:p>
            <a:pPr lvl="1">
              <a:spcBef>
                <a:spcPts val="1200"/>
              </a:spcBef>
              <a:spcAft>
                <a:spcPts val="1200"/>
              </a:spcAft>
              <a:buFont typeface="Wingdings" pitchFamily="2" charset="2"/>
              <a:buChar char="v"/>
            </a:pPr>
            <a:r>
              <a:rPr lang="en-US" sz="3600" kern="0" dirty="0"/>
              <a:t>Could no longer afford to give</a:t>
            </a:r>
          </a:p>
          <a:p>
            <a:pPr lvl="1">
              <a:spcBef>
                <a:spcPts val="1200"/>
              </a:spcBef>
              <a:spcAft>
                <a:spcPts val="1200"/>
              </a:spcAft>
              <a:buFont typeface="Wingdings" pitchFamily="2" charset="2"/>
              <a:buChar char="v"/>
            </a:pPr>
            <a:r>
              <a:rPr lang="en-US" sz="3600" dirty="0">
                <a:effectLst/>
              </a:rPr>
              <a:t>Did not receive updates about how their money was used</a:t>
            </a:r>
          </a:p>
          <a:p>
            <a:pPr lvl="1">
              <a:spcBef>
                <a:spcPts val="1200"/>
              </a:spcBef>
              <a:spcAft>
                <a:spcPts val="1200"/>
              </a:spcAft>
              <a:buFont typeface="Wingdings" pitchFamily="2" charset="2"/>
              <a:buChar char="v"/>
            </a:pPr>
            <a:r>
              <a:rPr lang="en-US" sz="3600" kern="0" dirty="0">
                <a:effectLst/>
              </a:rPr>
              <a:t>They were never asked to give again</a:t>
            </a:r>
          </a:p>
          <a:p>
            <a:pPr marL="461963" lvl="1" indent="0">
              <a:spcAft>
                <a:spcPts val="600"/>
              </a:spcAft>
              <a:buNone/>
            </a:pPr>
            <a:endParaRPr lang="en-US" sz="3200" kern="0" dirty="0"/>
          </a:p>
          <a:p>
            <a:pPr lvl="1">
              <a:spcAft>
                <a:spcPts val="600"/>
              </a:spcAft>
              <a:buFont typeface="Wingdings" pitchFamily="2" charset="2"/>
              <a:buChar char="v"/>
            </a:pPr>
            <a:endParaRPr lang="en-US" sz="3200" kern="0" dirty="0"/>
          </a:p>
        </p:txBody>
      </p:sp>
      <p:grpSp>
        <p:nvGrpSpPr>
          <p:cNvPr id="6" name="Group 5">
            <a:extLst>
              <a:ext uri="{FF2B5EF4-FFF2-40B4-BE49-F238E27FC236}">
                <a16:creationId xmlns:a16="http://schemas.microsoft.com/office/drawing/2014/main" id="{3982600B-CC19-424F-96BB-61039CEA7E47}"/>
              </a:ext>
            </a:extLst>
          </p:cNvPr>
          <p:cNvGrpSpPr/>
          <p:nvPr/>
        </p:nvGrpSpPr>
        <p:grpSpPr>
          <a:xfrm>
            <a:off x="4815840" y="305615"/>
            <a:ext cx="2560320" cy="1362828"/>
            <a:chOff x="5200694" y="26670"/>
            <a:chExt cx="2560320" cy="1362828"/>
          </a:xfrm>
        </p:grpSpPr>
        <p:pic>
          <p:nvPicPr>
            <p:cNvPr id="7" name="Picture 6">
              <a:extLst>
                <a:ext uri="{FF2B5EF4-FFF2-40B4-BE49-F238E27FC236}">
                  <a16:creationId xmlns:a16="http://schemas.microsoft.com/office/drawing/2014/main" id="{4A62CB12-0D02-4D63-885F-F1AA7C562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694" y="26670"/>
              <a:ext cx="1280160" cy="1362828"/>
            </a:xfrm>
            <a:prstGeom prst="rect">
              <a:avLst/>
            </a:prstGeom>
          </p:spPr>
        </p:pic>
        <p:pic>
          <p:nvPicPr>
            <p:cNvPr id="8" name="Picture 7">
              <a:extLst>
                <a:ext uri="{FF2B5EF4-FFF2-40B4-BE49-F238E27FC236}">
                  <a16:creationId xmlns:a16="http://schemas.microsoft.com/office/drawing/2014/main" id="{77A5BD0E-B161-41C2-AB27-F8C3566E3B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0854" y="26670"/>
              <a:ext cx="1280160" cy="1362828"/>
            </a:xfrm>
            <a:prstGeom prst="rect">
              <a:avLst/>
            </a:prstGeom>
          </p:spPr>
        </p:pic>
      </p:grpSp>
    </p:spTree>
    <p:extLst>
      <p:ext uri="{BB962C8B-B14F-4D97-AF65-F5344CB8AC3E}">
        <p14:creationId xmlns:p14="http://schemas.microsoft.com/office/powerpoint/2010/main" val="351119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title"/>
          </p:nvPr>
        </p:nvSpPr>
        <p:spPr>
          <a:xfrm>
            <a:off x="2360356" y="4752271"/>
            <a:ext cx="8881082" cy="1421928"/>
          </a:xfrm>
        </p:spPr>
        <p:txBody>
          <a:bodyPr anchor="b"/>
          <a:lstStyle/>
          <a:p>
            <a:pPr algn="r">
              <a:defRPr/>
            </a:pPr>
            <a:r>
              <a:rPr lang="en-US" dirty="0"/>
              <a:t>tammypallot@gmail.com</a:t>
            </a:r>
            <a:br>
              <a:rPr lang="en-US" dirty="0"/>
            </a:br>
            <a:endParaRPr lang="en-US" dirty="0"/>
          </a:p>
        </p:txBody>
      </p:sp>
      <p:sp>
        <p:nvSpPr>
          <p:cNvPr id="7" name="Content Placeholder 6"/>
          <p:cNvSpPr>
            <a:spLocks noGrp="1"/>
          </p:cNvSpPr>
          <p:nvPr>
            <p:ph sz="quarter" idx="11"/>
          </p:nvPr>
        </p:nvSpPr>
        <p:spPr>
          <a:xfrm>
            <a:off x="2198748" y="1905000"/>
            <a:ext cx="8885733" cy="1421928"/>
          </a:xfrm>
        </p:spPr>
        <p:txBody>
          <a:bodyPr anchor="ctr" anchorCtr="0">
            <a:normAutofit/>
          </a:bodyPr>
          <a:lstStyle/>
          <a:p>
            <a:r>
              <a:rPr lang="en-US" dirty="0"/>
              <a:t>Tammy Pallot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184425" y="397494"/>
            <a:ext cx="1460878" cy="1558091"/>
          </a:xfrm>
          <a:prstGeom prst="rect">
            <a:avLst/>
          </a:prstGeom>
          <a:ln>
            <a:noFill/>
          </a:ln>
          <a:effectLst>
            <a:reflection blurRad="12700" stA="30000" endPos="30000" dist="5000" dir="5400000" sy="-100000" algn="bl" rotWithShape="0"/>
          </a:effectLst>
        </p:spPr>
      </p:pic>
      <p:sp>
        <p:nvSpPr>
          <p:cNvPr id="2"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Traditionalist  1922 - 1944</a:t>
            </a:r>
          </a:p>
        </p:txBody>
      </p:sp>
      <p:sp>
        <p:nvSpPr>
          <p:cNvPr id="4" name="Subtitle 2"/>
          <p:cNvSpPr txBox="1">
            <a:spLocks/>
          </p:cNvSpPr>
          <p:nvPr/>
        </p:nvSpPr>
        <p:spPr>
          <a:xfrm>
            <a:off x="856593" y="1083792"/>
            <a:ext cx="10216055" cy="4845139"/>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9pPr>
          </a:lstStyle>
          <a:p>
            <a:pPr>
              <a:spcAft>
                <a:spcPts val="600"/>
              </a:spcAft>
              <a:buFont typeface="Wingdings" pitchFamily="2" charset="2"/>
              <a:buChar char="v"/>
            </a:pPr>
            <a:r>
              <a:rPr lang="en-US" sz="3600" kern="0" dirty="0"/>
              <a:t>Children or young adults during Depression,   WWII; after the war, settled down in prosperity</a:t>
            </a:r>
          </a:p>
          <a:p>
            <a:pPr>
              <a:spcAft>
                <a:spcPts val="600"/>
              </a:spcAft>
              <a:buFont typeface="Wingdings" pitchFamily="2" charset="2"/>
              <a:buChar char="v"/>
            </a:pPr>
            <a:r>
              <a:rPr lang="en-US" sz="3600" kern="0" dirty="0"/>
              <a:t>Value teamwork, conformity, respect for authority, hierarchy, fair play, honor</a:t>
            </a:r>
          </a:p>
          <a:p>
            <a:pPr>
              <a:spcAft>
                <a:spcPts val="1200"/>
              </a:spcAft>
              <a:buFont typeface="Wingdings" pitchFamily="2" charset="2"/>
              <a:buChar char="v"/>
            </a:pPr>
            <a:r>
              <a:rPr lang="en-US" sz="3600" kern="0" dirty="0"/>
              <a:t>Take religious obligations seriously</a:t>
            </a:r>
          </a:p>
          <a:p>
            <a:pPr>
              <a:spcAft>
                <a:spcPts val="1200"/>
              </a:spcAft>
              <a:buFont typeface="Wingdings" pitchFamily="2" charset="2"/>
              <a:buChar char="v"/>
            </a:pPr>
            <a:r>
              <a:rPr lang="en-US" sz="3600" kern="0" dirty="0"/>
              <a:t>Enjoy building for posterity</a:t>
            </a:r>
          </a:p>
          <a:p>
            <a:pPr>
              <a:spcAft>
                <a:spcPts val="1200"/>
              </a:spcAft>
              <a:buFont typeface="Wingdings" pitchFamily="2" charset="2"/>
              <a:buChar char="v"/>
            </a:pPr>
            <a:r>
              <a:rPr lang="en-US" sz="3600" kern="0" dirty="0"/>
              <a:t>Value fair play, tolerance, compromise</a:t>
            </a:r>
          </a:p>
          <a:p>
            <a:pPr>
              <a:spcAft>
                <a:spcPts val="1200"/>
              </a:spcAft>
              <a:buFont typeface="Wingdings" pitchFamily="2" charset="2"/>
              <a:buChar char="v"/>
            </a:pPr>
            <a:r>
              <a:rPr lang="en-US" sz="3600" kern="0" dirty="0"/>
              <a:t>Preference for relational consensus building</a:t>
            </a:r>
          </a:p>
          <a:p>
            <a:pPr marL="0" indent="0">
              <a:buNone/>
            </a:pPr>
            <a:endParaRPr lang="en-US" kern="0" dirty="0"/>
          </a:p>
        </p:txBody>
      </p:sp>
    </p:spTree>
    <p:extLst>
      <p:ext uri="{BB962C8B-B14F-4D97-AF65-F5344CB8AC3E}">
        <p14:creationId xmlns:p14="http://schemas.microsoft.com/office/powerpoint/2010/main" val="38332219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856593" y="1383459"/>
            <a:ext cx="9519843" cy="5163670"/>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a:spcAft>
                <a:spcPts val="1200"/>
              </a:spcAft>
              <a:buFont typeface="Wingdings" pitchFamily="2" charset="2"/>
              <a:buChar char="v"/>
            </a:pPr>
            <a:r>
              <a:rPr lang="en-US" sz="3600" kern="0" dirty="0"/>
              <a:t>Many are comfortably retired</a:t>
            </a:r>
          </a:p>
          <a:p>
            <a:pPr>
              <a:spcAft>
                <a:spcPts val="1200"/>
              </a:spcAft>
              <a:buFont typeface="Wingdings" pitchFamily="2" charset="2"/>
              <a:buChar char="v"/>
            </a:pPr>
            <a:r>
              <a:rPr lang="en-US" sz="3600" kern="0" dirty="0"/>
              <a:t>Especially value relationships and friendships</a:t>
            </a:r>
          </a:p>
          <a:p>
            <a:pPr>
              <a:spcAft>
                <a:spcPts val="1200"/>
              </a:spcAft>
              <a:buFont typeface="Wingdings" pitchFamily="2" charset="2"/>
              <a:buChar char="v"/>
            </a:pPr>
            <a:r>
              <a:rPr lang="en-US" sz="3600" kern="0" dirty="0"/>
              <a:t>Enjoy members of other generations</a:t>
            </a:r>
          </a:p>
          <a:p>
            <a:pPr>
              <a:spcAft>
                <a:spcPts val="1200"/>
              </a:spcAft>
              <a:buFont typeface="Wingdings" pitchFamily="2" charset="2"/>
              <a:buChar char="v"/>
            </a:pPr>
            <a:r>
              <a:rPr lang="en-US" sz="3600" kern="0" dirty="0"/>
              <a:t>Value helping hands for marginalized</a:t>
            </a:r>
          </a:p>
          <a:p>
            <a:pPr>
              <a:spcAft>
                <a:spcPts val="1200"/>
              </a:spcAft>
              <a:buFont typeface="Wingdings" pitchFamily="2" charset="2"/>
              <a:buChar char="v"/>
            </a:pPr>
            <a:r>
              <a:rPr lang="en-US" sz="3600" kern="0" dirty="0"/>
              <a:t>Modest, giving is often quiet</a:t>
            </a:r>
          </a:p>
          <a:p>
            <a:pPr>
              <a:spcAft>
                <a:spcPts val="1200"/>
              </a:spcAft>
              <a:buFont typeface="Wingdings" pitchFamily="2" charset="2"/>
              <a:buChar char="v"/>
            </a:pPr>
            <a:r>
              <a:rPr lang="en-US" sz="3600" kern="0" dirty="0"/>
              <a:t>Value support of arts and outreach</a:t>
            </a:r>
          </a:p>
          <a:p>
            <a:pPr>
              <a:spcAft>
                <a:spcPts val="1200"/>
              </a:spcAft>
              <a:buFont typeface="Wingdings" pitchFamily="2" charset="2"/>
              <a:buChar char="v"/>
            </a:pPr>
            <a:r>
              <a:rPr lang="en-US" sz="3600" dirty="0">
                <a:effectLst/>
                <a:latin typeface="Calibri" panose="020F0502020204030204" pitchFamily="34" charset="0"/>
                <a:ea typeface="Calibri" panose="020F0502020204030204" pitchFamily="34" charset="0"/>
                <a:cs typeface="Calibri" panose="020F0502020204030204" pitchFamily="34" charset="0"/>
              </a:rPr>
              <a:t>Are the most religious, </a:t>
            </a:r>
            <a:endParaRPr lang="en-US" sz="3600" kern="0" dirty="0"/>
          </a:p>
          <a:p>
            <a:pPr marL="0" indent="0">
              <a:buNone/>
            </a:pPr>
            <a:endParaRPr lang="en-US" kern="0" dirty="0"/>
          </a:p>
        </p:txBody>
      </p:sp>
      <p:sp>
        <p:nvSpPr>
          <p:cNvPr id="5"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Traditionalist  1922 - 1944</a:t>
            </a: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0184425" y="397494"/>
            <a:ext cx="1460878" cy="1558091"/>
          </a:xfrm>
          <a:prstGeom prst="rect">
            <a:avLst/>
          </a:prstGeom>
          <a:ln>
            <a:noFill/>
          </a:ln>
          <a:effectLst>
            <a:reflection blurRad="12700" stA="30000" endPos="30000" dist="5000" dir="5400000" sy="-100000" algn="bl" rotWithShape="0"/>
          </a:effectLst>
        </p:spPr>
      </p:pic>
    </p:spTree>
    <p:extLst>
      <p:ext uri="{BB962C8B-B14F-4D97-AF65-F5344CB8AC3E}">
        <p14:creationId xmlns:p14="http://schemas.microsoft.com/office/powerpoint/2010/main" val="24530174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17076" y="1045798"/>
            <a:ext cx="7400984" cy="757130"/>
          </a:xfrm>
        </p:spPr>
        <p:txBody>
          <a:bodyPr/>
          <a:lstStyle/>
          <a:p>
            <a:r>
              <a:rPr lang="en-US" dirty="0"/>
              <a:t>1945 - 1960</a:t>
            </a:r>
          </a:p>
        </p:txBody>
      </p:sp>
      <p:sp>
        <p:nvSpPr>
          <p:cNvPr id="9" name="Content Placeholder 8"/>
          <p:cNvSpPr>
            <a:spLocks noGrp="1"/>
          </p:cNvSpPr>
          <p:nvPr>
            <p:ph sz="quarter" idx="11"/>
          </p:nvPr>
        </p:nvSpPr>
        <p:spPr/>
        <p:txBody>
          <a:bodyPr>
            <a:normAutofit/>
          </a:bodyPr>
          <a:lstStyle/>
          <a:p>
            <a:r>
              <a:rPr lang="en-US" dirty="0"/>
              <a:t>baby boomers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9644" y="3824998"/>
            <a:ext cx="2212713" cy="2364046"/>
          </a:xfrm>
          <a:prstGeom prst="rect">
            <a:avLst/>
          </a:prstGeom>
        </p:spPr>
      </p:pic>
    </p:spTree>
    <p:extLst>
      <p:ext uri="{BB962C8B-B14F-4D97-AF65-F5344CB8AC3E}">
        <p14:creationId xmlns:p14="http://schemas.microsoft.com/office/powerpoint/2010/main" val="206942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034326" y="520908"/>
            <a:ext cx="1414237" cy="1510960"/>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51338" y="1388714"/>
            <a:ext cx="9780268" cy="5163670"/>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9pPr>
          </a:lstStyle>
          <a:p>
            <a:pPr>
              <a:spcAft>
                <a:spcPts val="1200"/>
              </a:spcAft>
              <a:buFont typeface="Wingdings" pitchFamily="2" charset="2"/>
              <a:buChar char="v"/>
            </a:pPr>
            <a:r>
              <a:rPr lang="en-US" sz="3600" kern="0" dirty="0"/>
              <a:t>Connect with and respond to credibility.</a:t>
            </a:r>
          </a:p>
          <a:p>
            <a:pPr>
              <a:spcAft>
                <a:spcPts val="1200"/>
              </a:spcAft>
              <a:buFont typeface="Wingdings" pitchFamily="2" charset="2"/>
              <a:buChar char="v"/>
            </a:pPr>
            <a:r>
              <a:rPr lang="en-US" sz="3600" kern="0" dirty="0"/>
              <a:t>Trust established by credible and decisive messaging that lays out a plan for success.</a:t>
            </a:r>
          </a:p>
          <a:p>
            <a:pPr>
              <a:spcAft>
                <a:spcPts val="1200"/>
              </a:spcAft>
              <a:buFont typeface="Wingdings" pitchFamily="2" charset="2"/>
              <a:buChar char="v"/>
            </a:pPr>
            <a:r>
              <a:rPr lang="en-US" sz="3600" kern="0" dirty="0"/>
              <a:t>Small talk isn’t just small talk.</a:t>
            </a:r>
          </a:p>
          <a:p>
            <a:pPr>
              <a:spcAft>
                <a:spcPts val="1200"/>
              </a:spcAft>
              <a:buFont typeface="Wingdings" pitchFamily="2" charset="2"/>
              <a:buChar char="v"/>
            </a:pPr>
            <a:r>
              <a:rPr lang="en-US" sz="3600" kern="0" dirty="0"/>
              <a:t>Checking in with them builds trust and credibility.</a:t>
            </a:r>
          </a:p>
          <a:p>
            <a:pPr marL="0" indent="0">
              <a:buNone/>
            </a:pPr>
            <a:endParaRPr lang="en-US" kern="0" dirty="0"/>
          </a:p>
        </p:txBody>
      </p:sp>
      <p:sp>
        <p:nvSpPr>
          <p:cNvPr id="6"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Baby Boomers  1945 - 1960</a:t>
            </a:r>
          </a:p>
        </p:txBody>
      </p:sp>
    </p:spTree>
    <p:extLst>
      <p:ext uri="{BB962C8B-B14F-4D97-AF65-F5344CB8AC3E}">
        <p14:creationId xmlns:p14="http://schemas.microsoft.com/office/powerpoint/2010/main" val="2845633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0039581" y="541929"/>
            <a:ext cx="1414237" cy="1510960"/>
          </a:xfrm>
          <a:prstGeom prst="rect">
            <a:avLst/>
          </a:prstGeom>
          <a:ln>
            <a:noFill/>
          </a:ln>
          <a:effectLst>
            <a:reflection blurRad="12700" stA="30000" endPos="30000" dist="5000" dir="5400000" sy="-100000" algn="bl" rotWithShape="0"/>
          </a:effectLst>
        </p:spPr>
      </p:pic>
      <p:sp>
        <p:nvSpPr>
          <p:cNvPr id="4" name="Subtitle 2"/>
          <p:cNvSpPr txBox="1">
            <a:spLocks/>
          </p:cNvSpPr>
          <p:nvPr/>
        </p:nvSpPr>
        <p:spPr>
          <a:xfrm>
            <a:off x="835572" y="1540300"/>
            <a:ext cx="9710182" cy="5012084"/>
          </a:xfrm>
          <a:prstGeom prst="rect">
            <a:avLst/>
          </a:prstGeom>
        </p:spPr>
        <p:txBody>
          <a:bodyPr/>
          <a:lst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6"/>
              </a:buBlip>
              <a:defRPr sz="2000">
                <a:solidFill>
                  <a:schemeClr val="tx1"/>
                </a:solidFill>
                <a:effectLst>
                  <a:outerShdw blurRad="38100" dist="38100" dir="2700000" algn="tl">
                    <a:srgbClr val="000000"/>
                  </a:outerShdw>
                </a:effectLst>
                <a:latin typeface="+mn-lt"/>
              </a:defRPr>
            </a:lvl9pPr>
          </a:lstStyle>
          <a:p>
            <a:pPr>
              <a:spcAft>
                <a:spcPts val="1200"/>
              </a:spcAft>
              <a:buFont typeface="Wingdings" pitchFamily="2" charset="2"/>
              <a:buChar char="v"/>
            </a:pPr>
            <a:r>
              <a:rPr lang="en-US" sz="3600" kern="0" dirty="0"/>
              <a:t>Want to know your finance structure, mission, and ability for lasting change.</a:t>
            </a:r>
          </a:p>
          <a:p>
            <a:pPr>
              <a:spcAft>
                <a:spcPts val="1200"/>
              </a:spcAft>
              <a:buFont typeface="Wingdings" pitchFamily="2" charset="2"/>
              <a:buChar char="v"/>
            </a:pPr>
            <a:r>
              <a:rPr lang="en-US" sz="3600" kern="0" dirty="0"/>
              <a:t>Typically give to religion and social services.</a:t>
            </a:r>
          </a:p>
          <a:p>
            <a:pPr>
              <a:spcAft>
                <a:spcPts val="1200"/>
              </a:spcAft>
              <a:buFont typeface="Wingdings" pitchFamily="2" charset="2"/>
              <a:buChar char="v"/>
            </a:pPr>
            <a:r>
              <a:rPr lang="en-US" sz="3600" kern="0" dirty="0"/>
              <a:t>Two-career families with older/grown children.</a:t>
            </a:r>
          </a:p>
          <a:p>
            <a:pPr>
              <a:spcAft>
                <a:spcPts val="1200"/>
              </a:spcAft>
              <a:buFont typeface="Wingdings" pitchFamily="2" charset="2"/>
              <a:buChar char="v"/>
            </a:pPr>
            <a:r>
              <a:rPr lang="en-US" sz="3600" kern="0" dirty="0"/>
              <a:t>Hard-working with complex schedules</a:t>
            </a:r>
          </a:p>
          <a:p>
            <a:pPr>
              <a:spcAft>
                <a:spcPts val="1200"/>
              </a:spcAft>
              <a:buFont typeface="Wingdings" pitchFamily="2" charset="2"/>
              <a:buChar char="v"/>
            </a:pPr>
            <a:r>
              <a:rPr lang="en-US" sz="3600" kern="0" dirty="0"/>
              <a:t>Time is more precious than money</a:t>
            </a:r>
          </a:p>
          <a:p>
            <a:pPr>
              <a:spcAft>
                <a:spcPts val="1200"/>
              </a:spcAft>
              <a:buFont typeface="Wingdings" pitchFamily="2" charset="2"/>
              <a:buChar char="v"/>
            </a:pPr>
            <a:endParaRPr lang="en-US" sz="3600" kern="0" dirty="0"/>
          </a:p>
          <a:p>
            <a:pPr marL="0" indent="0">
              <a:spcAft>
                <a:spcPts val="1200"/>
              </a:spcAft>
              <a:buNone/>
            </a:pPr>
            <a:endParaRPr lang="en-US" sz="3600" kern="0" dirty="0"/>
          </a:p>
          <a:p>
            <a:pPr marL="0" indent="0">
              <a:buNone/>
            </a:pPr>
            <a:endParaRPr lang="en-US" kern="0" dirty="0"/>
          </a:p>
        </p:txBody>
      </p:sp>
      <p:sp>
        <p:nvSpPr>
          <p:cNvPr id="6" name="Rectangle 7"/>
          <p:cNvSpPr txBox="1">
            <a:spLocks noChangeArrowheads="1"/>
          </p:cNvSpPr>
          <p:nvPr/>
        </p:nvSpPr>
        <p:spPr>
          <a:xfrm>
            <a:off x="1890713" y="304800"/>
            <a:ext cx="8393112" cy="750888"/>
          </a:xfrm>
          <a:prstGeom prst="rect">
            <a:avLst/>
          </a:prstGeom>
        </p:spPr>
        <p:txBody>
          <a:bodyPr/>
          <a:lst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a:lstStyle>
          <a:p>
            <a:pPr>
              <a:defRPr/>
            </a:pPr>
            <a:r>
              <a:rPr lang="en-US" sz="5400" kern="0" dirty="0"/>
              <a:t>Baby Boomers  1945 - 1960</a:t>
            </a:r>
          </a:p>
        </p:txBody>
      </p:sp>
    </p:spTree>
    <p:extLst>
      <p:ext uri="{BB962C8B-B14F-4D97-AF65-F5344CB8AC3E}">
        <p14:creationId xmlns:p14="http://schemas.microsoft.com/office/powerpoint/2010/main" val="4111499873"/>
      </p:ext>
    </p:extLst>
  </p:cSld>
  <p:clrMapOvr>
    <a:masterClrMapping/>
  </p:clrMapOvr>
  <p:transition>
    <p:fade/>
  </p:transition>
</p:sld>
</file>

<file path=ppt/theme/theme1.xml><?xml version="1.0" encoding="utf-8"?>
<a:theme xmlns:a="http://schemas.openxmlformats.org/drawingml/2006/main" name="Health_Plan_Exec_Forum 2006">
  <a:themeElements>
    <a:clrScheme name="Health_Plan_Exec_Forum 2006 1">
      <a:dk1>
        <a:srgbClr val="000000"/>
      </a:dk1>
      <a:lt1>
        <a:srgbClr val="FFFFFF"/>
      </a:lt1>
      <a:dk2>
        <a:srgbClr val="006600"/>
      </a:dk2>
      <a:lt2>
        <a:srgbClr val="FFCC29"/>
      </a:lt2>
      <a:accent1>
        <a:srgbClr val="FCEB98"/>
      </a:accent1>
      <a:accent2>
        <a:srgbClr val="33CC33"/>
      </a:accent2>
      <a:accent3>
        <a:srgbClr val="AAB8AA"/>
      </a:accent3>
      <a:accent4>
        <a:srgbClr val="DADADA"/>
      </a:accent4>
      <a:accent5>
        <a:srgbClr val="FDF3CA"/>
      </a:accent5>
      <a:accent6>
        <a:srgbClr val="2DB92D"/>
      </a:accent6>
      <a:hlink>
        <a:srgbClr val="3399FF"/>
      </a:hlink>
      <a:folHlink>
        <a:srgbClr val="FF99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defRPr>
        </a:defPPr>
      </a:lstStyle>
    </a:spDef>
    <a:lnDef>
      <a:spPr bwMode="auto">
        <a:xfrm>
          <a:off x="0" y="0"/>
          <a:ext cx="1" cy="1"/>
        </a:xfrm>
        <a:custGeom>
          <a:avLst/>
          <a:gdLst/>
          <a:ahLst/>
          <a:cxnLst/>
          <a:rect l="0" t="0" r="0" b="0"/>
          <a:pathLst/>
        </a:cu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defRPr>
        </a:defPPr>
      </a:lstStyle>
    </a:lnDef>
  </a:objectDefaults>
  <a:extraClrSchemeLst>
    <a:extraClrScheme>
      <a:clrScheme name="Health_Plan_Exec_Forum 2006 1">
        <a:dk1>
          <a:srgbClr val="000000"/>
        </a:dk1>
        <a:lt1>
          <a:srgbClr val="FFFFFF"/>
        </a:lt1>
        <a:dk2>
          <a:srgbClr val="006600"/>
        </a:dk2>
        <a:lt2>
          <a:srgbClr val="FFCC29"/>
        </a:lt2>
        <a:accent1>
          <a:srgbClr val="FCEB98"/>
        </a:accent1>
        <a:accent2>
          <a:srgbClr val="33CC33"/>
        </a:accent2>
        <a:accent3>
          <a:srgbClr val="AAB8AA"/>
        </a:accent3>
        <a:accent4>
          <a:srgbClr val="DADADA"/>
        </a:accent4>
        <a:accent5>
          <a:srgbClr val="FDF3CA"/>
        </a:accent5>
        <a:accent6>
          <a:srgbClr val="2DB92D"/>
        </a:accent6>
        <a:hlink>
          <a:srgbClr val="3399FF"/>
        </a:hlink>
        <a:folHlink>
          <a:srgbClr val="FF993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E0E26B-65BB-4231-99E7-6620982693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3383</TotalTime>
  <Words>6011</Words>
  <Application>Microsoft Office PowerPoint</Application>
  <PresentationFormat>Widescreen</PresentationFormat>
  <Paragraphs>567</Paragraphs>
  <Slides>43</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Adventures  Overlanders</vt:lpstr>
      <vt:lpstr>Arial</vt:lpstr>
      <vt:lpstr>Arial Rounded MT Bold</vt:lpstr>
      <vt:lpstr>Berkeley Old ITC</vt:lpstr>
      <vt:lpstr>Calibri</vt:lpstr>
      <vt:lpstr>Times New Roman</vt:lpstr>
      <vt:lpstr>Wingdings</vt:lpstr>
      <vt:lpstr>Health_Plan_Exec_Forum 2006</vt:lpstr>
      <vt:lpstr>Multi-Generational Giving</vt:lpstr>
      <vt:lpstr>PowerPoint Presentation</vt:lpstr>
      <vt:lpstr>PowerPoint Presentation</vt:lpstr>
      <vt:lpstr>1922 - 1944</vt:lpstr>
      <vt:lpstr>PowerPoint Presentation</vt:lpstr>
      <vt:lpstr>PowerPoint Presentation</vt:lpstr>
      <vt:lpstr>1945 - 1960</vt:lpstr>
      <vt:lpstr>PowerPoint Presentation</vt:lpstr>
      <vt:lpstr>PowerPoint Presentation</vt:lpstr>
      <vt:lpstr>1961 - 1980</vt:lpstr>
      <vt:lpstr>PowerPoint Presentation</vt:lpstr>
      <vt:lpstr>PowerPoint Presentation</vt:lpstr>
      <vt:lpstr>1981 - 2000</vt:lpstr>
      <vt:lpstr>PowerPoint Presentation</vt:lpstr>
      <vt:lpstr>PowerPoint Presentation</vt:lpstr>
      <vt:lpstr>PowerPoint Presentation</vt:lpstr>
      <vt:lpstr>2001 - current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tammypallot@gmail.com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Tammy Pallot</dc:creator>
  <cp:keywords/>
  <cp:lastModifiedBy>Tammy Pallot</cp:lastModifiedBy>
  <cp:revision>248</cp:revision>
  <dcterms:created xsi:type="dcterms:W3CDTF">2016-12-29T20:28:32Z</dcterms:created>
  <dcterms:modified xsi:type="dcterms:W3CDTF">2023-03-05T23:58:00Z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TC102867739990</vt:lpwstr>
  </property>
</Properties>
</file>